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54" r:id="rId5"/>
  </p:sldMasterIdLst>
  <p:notesMasterIdLst>
    <p:notesMasterId r:id="rId27"/>
  </p:notesMasterIdLst>
  <p:handoutMasterIdLst>
    <p:handoutMasterId r:id="rId28"/>
  </p:handoutMasterIdLst>
  <p:sldIdLst>
    <p:sldId id="1178" r:id="rId6"/>
    <p:sldId id="1227" r:id="rId7"/>
    <p:sldId id="1235" r:id="rId8"/>
    <p:sldId id="1234" r:id="rId9"/>
    <p:sldId id="1218" r:id="rId10"/>
    <p:sldId id="1226" r:id="rId11"/>
    <p:sldId id="1220" r:id="rId12"/>
    <p:sldId id="1228" r:id="rId13"/>
    <p:sldId id="1237" r:id="rId14"/>
    <p:sldId id="1236" r:id="rId15"/>
    <p:sldId id="1213" r:id="rId16"/>
    <p:sldId id="1229" r:id="rId17"/>
    <p:sldId id="1231" r:id="rId18"/>
    <p:sldId id="1232" r:id="rId19"/>
    <p:sldId id="1230" r:id="rId20"/>
    <p:sldId id="1215" r:id="rId21"/>
    <p:sldId id="1214" r:id="rId22"/>
    <p:sldId id="1208" r:id="rId23"/>
    <p:sldId id="1221" r:id="rId24"/>
    <p:sldId id="1233" r:id="rId25"/>
    <p:sldId id="1174" r:id="rId26"/>
  </p:sldIdLst>
  <p:sldSz cx="12192000" cy="6858000"/>
  <p:notesSz cx="6858000" cy="9144000"/>
  <p:embeddedFontLst>
    <p:embeddedFont>
      <p:font typeface="Consolas" panose="020B0609020204030204" pitchFamily="49" charset="0"/>
      <p:regular r:id="rId29"/>
      <p:bold r:id="rId30"/>
      <p:italic r:id="rId31"/>
      <p:boldItalic r:id="rId32"/>
    </p:embeddedFont>
    <p:embeddedFont>
      <p:font typeface="Segoe UI Light" panose="020B0502040204020203" pitchFamily="34" charset="0"/>
      <p:regular r:id="rId33"/>
      <p:italic r:id="rId34"/>
    </p:embeddedFont>
    <p:embeddedFont>
      <p:font typeface="Segoe UI" panose="020B0502040204020203" pitchFamily="34" charset="0"/>
      <p:regular r:id="rId35"/>
      <p:bold r:id="rId36"/>
      <p:italic r:id="rId37"/>
      <p:boldItalic r:id="rId38"/>
    </p:embeddedFont>
    <p:embeddedFont>
      <p:font typeface="Segoe Light" panose="020B0604020202020204" charset="0"/>
      <p:regular r:id="rId39"/>
      <p:italic r:id="rId40"/>
    </p:embeddedFont>
    <p:embeddedFont>
      <p:font typeface="Candara" panose="020E0502030303020204" pitchFamily="34" charset="0"/>
      <p:regular r:id="rId41"/>
      <p:bold r:id="rId42"/>
      <p:italic r:id="rId43"/>
      <p:boldItalic r:id="rId44"/>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D01E"/>
    <a:srgbClr val="ACE58F"/>
    <a:srgbClr val="333333"/>
    <a:srgbClr val="FFFFFF"/>
    <a:srgbClr val="429A16"/>
    <a:srgbClr val="F8F57B"/>
    <a:srgbClr val="000000"/>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79" autoAdjust="0"/>
    <p:restoredTop sz="96105" autoAdjust="0"/>
  </p:normalViewPr>
  <p:slideViewPr>
    <p:cSldViewPr snapToGrid="0">
      <p:cViewPr varScale="1">
        <p:scale>
          <a:sx n="71" d="100"/>
          <a:sy n="71" d="100"/>
        </p:scale>
        <p:origin x="348" y="60"/>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1.fntdata"/><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custT="1"/>
      <dgm:spPr/>
      <dgm:t>
        <a:bodyPr/>
        <a:lstStyle/>
        <a:p>
          <a:pPr rtl="0"/>
          <a:r>
            <a:rPr lang="en-GB" sz="2800" dirty="0" smtClean="0"/>
            <a:t>Openness wins in cloud programming tech</a:t>
          </a:r>
          <a:endParaRPr lang="en-GB" sz="1600"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sz="2400"/>
        </a:p>
      </dgm:t>
    </dgm:pt>
    <dgm:pt modelId="{E1578FFA-F8D4-48C3-B907-9BA312267A07}" type="sibTrans" cxnId="{7FA12739-6119-4CCB-B338-9564E39FC446}">
      <dgm:prSet/>
      <dgm:spPr/>
      <dgm:t>
        <a:bodyPr/>
        <a:lstStyle/>
        <a:p>
          <a:endParaRPr lang="en-GB" sz="2400"/>
        </a:p>
      </dgm:t>
    </dgm:pt>
    <dgm:pt modelId="{308C13A1-4B90-41DB-8511-EDEDF1581C54}">
      <dgm:prSet custT="1"/>
      <dgm:spPr/>
      <dgm:t>
        <a:bodyPr/>
        <a:lstStyle/>
        <a:p>
          <a:pPr rtl="0"/>
          <a:r>
            <a:rPr lang="en-GB" sz="2800" b="1" u="none" dirty="0" smtClean="0">
              <a:latin typeface="Segoe UI Light" panose="020B0502040204020203" pitchFamily="34" charset="0"/>
            </a:rPr>
            <a:t>Super happy with the results (for low cost)</a:t>
          </a:r>
          <a:endParaRPr lang="en-GB" sz="2800" b="1" u="none" dirty="0">
            <a:latin typeface="Segoe UI Light" panose="020B0502040204020203" pitchFamily="34" charset="0"/>
          </a:endParaRPr>
        </a:p>
      </dgm:t>
    </dgm:pt>
    <dgm:pt modelId="{2459673A-D43F-45D4-9C25-495CE787F7F4}" type="parTrans" cxnId="{4F90852A-8C66-4D15-A4D0-12B6A230481D}">
      <dgm:prSet/>
      <dgm:spPr/>
      <dgm:t>
        <a:bodyPr/>
        <a:lstStyle/>
        <a:p>
          <a:endParaRPr lang="en-GB"/>
        </a:p>
      </dgm:t>
    </dgm:pt>
    <dgm:pt modelId="{230559F2-17DF-4215-924A-983F4B9D86F5}" type="sibTrans" cxnId="{4F90852A-8C66-4D15-A4D0-12B6A230481D}">
      <dgm:prSet/>
      <dgm:spPr/>
      <dgm:t>
        <a:bodyPr/>
        <a:lstStyle/>
        <a:p>
          <a:endParaRPr lang="en-GB"/>
        </a:p>
      </dgm:t>
    </dgm:pt>
    <dgm:pt modelId="{B76DAEFD-BBB6-46A8-A69D-6634B832FFA9}">
      <dgm:prSet custT="1"/>
      <dgm:spPr/>
      <dgm:t>
        <a:bodyPr/>
        <a:lstStyle/>
        <a:p>
          <a:pPr rtl="0"/>
          <a:r>
            <a:rPr lang="en-GB" sz="2800" b="1" u="none" dirty="0" smtClean="0">
              <a:latin typeface="Segoe UI Light" panose="020B0502040204020203" pitchFamily="34" charset="0"/>
            </a:rPr>
            <a:t>Azure Compute + GPU</a:t>
          </a:r>
          <a:endParaRPr lang="en-GB" sz="2800" b="1" u="none" dirty="0">
            <a:latin typeface="Segoe UI Light" panose="020B0502040204020203" pitchFamily="34" charset="0"/>
          </a:endParaRPr>
        </a:p>
      </dgm:t>
    </dgm:pt>
    <dgm:pt modelId="{A867ADE4-EEAB-4D66-B040-1A7A852086BA}" type="parTrans" cxnId="{0EDC61D4-41DE-490E-9A0E-929090C748C7}">
      <dgm:prSet/>
      <dgm:spPr/>
      <dgm:t>
        <a:bodyPr/>
        <a:lstStyle/>
        <a:p>
          <a:endParaRPr lang="en-GB"/>
        </a:p>
      </dgm:t>
    </dgm:pt>
    <dgm:pt modelId="{00C22E82-A613-461C-997E-8698A7B357EE}" type="sibTrans" cxnId="{0EDC61D4-41DE-490E-9A0E-929090C748C7}">
      <dgm:prSet/>
      <dgm:spPr/>
      <dgm:t>
        <a:bodyPr/>
        <a:lstStyle/>
        <a:p>
          <a:endParaRPr lang="en-GB"/>
        </a:p>
      </dgm:t>
    </dgm:pt>
    <dgm:pt modelId="{51A84D4A-0369-47BC-8F27-6C63A7EA8623}">
      <dgm:prSet custT="1"/>
      <dgm:spPr/>
      <dgm:t>
        <a:bodyPr/>
        <a:lstStyle/>
        <a:p>
          <a:pPr rtl="0"/>
          <a:r>
            <a:rPr lang="en-GB" sz="2800" b="1" u="none" dirty="0" smtClean="0">
              <a:latin typeface="Segoe UI Light" panose="020B0502040204020203" pitchFamily="34" charset="0"/>
            </a:rPr>
            <a:t>F# feature set is the right basis</a:t>
          </a:r>
          <a:endParaRPr lang="en-GB" sz="2800" b="1" u="none" dirty="0">
            <a:latin typeface="Segoe UI Light" panose="020B0502040204020203" pitchFamily="34" charset="0"/>
          </a:endParaRPr>
        </a:p>
      </dgm:t>
    </dgm:pt>
    <dgm:pt modelId="{6E41E591-A30B-4D0F-8777-8DCA68F58B04}" type="parTrans" cxnId="{2CAAE223-FC51-4CB9-8DC2-91D6C263078B}">
      <dgm:prSet/>
      <dgm:spPr/>
    </dgm:pt>
    <dgm:pt modelId="{6C6320E0-8EB1-444A-A9BE-F972DFEF4786}" type="sibTrans" cxnId="{2CAAE223-FC51-4CB9-8DC2-91D6C263078B}">
      <dgm:prSet/>
      <dgm:spPr/>
    </dgm:pt>
    <dgm:pt modelId="{D4CDDE2A-C71C-43F6-AF0C-8992AF3CB7CC}">
      <dgm:prSet custT="1"/>
      <dgm:spPr/>
      <dgm:t>
        <a:bodyPr/>
        <a:lstStyle/>
        <a:p>
          <a:pPr rtl="0"/>
          <a:r>
            <a:rPr lang="en-GB" sz="2800" b="1" u="none" dirty="0" smtClean="0">
              <a:latin typeface="Segoe UI Light" panose="020B0502040204020203" pitchFamily="34" charset="0"/>
            </a:rPr>
            <a:t>Azure Compute + </a:t>
          </a:r>
          <a:r>
            <a:rPr lang="en-GB" sz="2800" b="1" u="none" dirty="0" err="1" smtClean="0">
              <a:latin typeface="Segoe UI Light" panose="020B0502040204020203" pitchFamily="34" charset="0"/>
            </a:rPr>
            <a:t>MBrace</a:t>
          </a:r>
          <a:endParaRPr lang="en-GB" sz="2800" b="1" u="none" dirty="0">
            <a:latin typeface="Segoe UI Light" panose="020B0502040204020203" pitchFamily="34" charset="0"/>
          </a:endParaRPr>
        </a:p>
      </dgm:t>
    </dgm:pt>
    <dgm:pt modelId="{15C92263-8282-437C-9B2C-29413154C4EE}" type="parTrans" cxnId="{99D2BABB-89B3-4BAD-8A6E-C3EDB9E4DB60}">
      <dgm:prSet/>
      <dgm:spPr/>
      <dgm:t>
        <a:bodyPr/>
        <a:lstStyle/>
        <a:p>
          <a:endParaRPr lang="en-GB"/>
        </a:p>
      </dgm:t>
    </dgm:pt>
    <dgm:pt modelId="{DFCA2622-2DBE-4520-900D-D64D9FD4B35F}" type="sibTrans" cxnId="{99D2BABB-89B3-4BAD-8A6E-C3EDB9E4DB60}">
      <dgm:prSet/>
      <dgm:spPr/>
      <dgm:t>
        <a:bodyPr/>
        <a:lstStyle/>
        <a:p>
          <a:endParaRPr lang="en-GB"/>
        </a:p>
      </dgm:t>
    </dgm:pt>
    <dgm:pt modelId="{E55B625E-1F08-412E-B109-021F371E2417}">
      <dgm:prSet custT="1"/>
      <dgm:spPr/>
      <dgm:t>
        <a:bodyPr/>
        <a:lstStyle/>
        <a:p>
          <a:r>
            <a:rPr lang="en-GB" sz="2800" b="1" u="none" dirty="0" smtClean="0">
              <a:latin typeface="Segoe UI Light" panose="020B0502040204020203" pitchFamily="34" charset="0"/>
            </a:rPr>
            <a:t>A base for future R&amp;D</a:t>
          </a:r>
          <a:endParaRPr lang="en-GB" dirty="0"/>
        </a:p>
      </dgm:t>
    </dgm:pt>
    <dgm:pt modelId="{E79A8545-1AF0-4149-A0BD-D7303B868A5F}" type="parTrans" cxnId="{C6DD5C9C-EF05-4737-8F27-AA599C602559}">
      <dgm:prSet/>
      <dgm:spPr/>
    </dgm:pt>
    <dgm:pt modelId="{1E308B7E-EA42-4CAB-9993-C3E30C7B28B1}" type="sibTrans" cxnId="{C6DD5C9C-EF05-4737-8F27-AA599C602559}">
      <dgm:prSet/>
      <dgm:spPr/>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6">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152D32EF-CFEC-4F69-BED1-777A20762672}" type="pres">
      <dgm:prSet presAssocID="{308C13A1-4B90-41DB-8511-EDEDF1581C54}" presName="node" presStyleLbl="node1" presStyleIdx="1" presStyleCnt="6">
        <dgm:presLayoutVars>
          <dgm:bulletEnabled val="1"/>
        </dgm:presLayoutVars>
      </dgm:prSet>
      <dgm:spPr/>
      <dgm:t>
        <a:bodyPr/>
        <a:lstStyle/>
        <a:p>
          <a:endParaRPr lang="en-GB"/>
        </a:p>
      </dgm:t>
    </dgm:pt>
    <dgm:pt modelId="{79C8FC9B-1F46-4B40-B531-B0A89D6CF064}" type="pres">
      <dgm:prSet presAssocID="{230559F2-17DF-4215-924A-983F4B9D86F5}" presName="sibTrans" presStyleCnt="0"/>
      <dgm:spPr/>
    </dgm:pt>
    <dgm:pt modelId="{06CA93AB-4EE9-421A-8B28-42F9C1AF0E30}" type="pres">
      <dgm:prSet presAssocID="{51A84D4A-0369-47BC-8F27-6C63A7EA8623}" presName="node" presStyleLbl="node1" presStyleIdx="2" presStyleCnt="6">
        <dgm:presLayoutVars>
          <dgm:bulletEnabled val="1"/>
        </dgm:presLayoutVars>
      </dgm:prSet>
      <dgm:spPr/>
      <dgm:t>
        <a:bodyPr/>
        <a:lstStyle/>
        <a:p>
          <a:endParaRPr lang="en-GB"/>
        </a:p>
      </dgm:t>
    </dgm:pt>
    <dgm:pt modelId="{EFAE497F-EEEC-4B18-93AE-BF7251CEF56D}" type="pres">
      <dgm:prSet presAssocID="{6C6320E0-8EB1-444A-A9BE-F972DFEF4786}" presName="sibTrans" presStyleCnt="0"/>
      <dgm:spPr/>
    </dgm:pt>
    <dgm:pt modelId="{EB74CD55-B8D7-4B95-BBC0-D662F9CF792E}" type="pres">
      <dgm:prSet presAssocID="{B76DAEFD-BBB6-46A8-A69D-6634B832FFA9}" presName="node" presStyleLbl="node1" presStyleIdx="3" presStyleCnt="6">
        <dgm:presLayoutVars>
          <dgm:bulletEnabled val="1"/>
        </dgm:presLayoutVars>
      </dgm:prSet>
      <dgm:spPr/>
      <dgm:t>
        <a:bodyPr/>
        <a:lstStyle/>
        <a:p>
          <a:endParaRPr lang="en-GB"/>
        </a:p>
      </dgm:t>
    </dgm:pt>
    <dgm:pt modelId="{5A54F02B-A7B0-4118-9198-0948459B5F19}" type="pres">
      <dgm:prSet presAssocID="{00C22E82-A613-461C-997E-8698A7B357EE}" presName="sibTrans" presStyleCnt="0"/>
      <dgm:spPr/>
    </dgm:pt>
    <dgm:pt modelId="{32E89E9C-DC08-4594-9C1A-3D722340BA21}" type="pres">
      <dgm:prSet presAssocID="{D4CDDE2A-C71C-43F6-AF0C-8992AF3CB7CC}" presName="node" presStyleLbl="node1" presStyleIdx="4" presStyleCnt="6">
        <dgm:presLayoutVars>
          <dgm:bulletEnabled val="1"/>
        </dgm:presLayoutVars>
      </dgm:prSet>
      <dgm:spPr/>
      <dgm:t>
        <a:bodyPr/>
        <a:lstStyle/>
        <a:p>
          <a:endParaRPr lang="en-GB"/>
        </a:p>
      </dgm:t>
    </dgm:pt>
    <dgm:pt modelId="{0D1C03E6-85CD-4101-960B-880937C7F557}" type="pres">
      <dgm:prSet presAssocID="{DFCA2622-2DBE-4520-900D-D64D9FD4B35F}" presName="sibTrans" presStyleCnt="0"/>
      <dgm:spPr/>
    </dgm:pt>
    <dgm:pt modelId="{4D0D37AA-27C9-4A85-AEA3-3D77D72F1BDE}" type="pres">
      <dgm:prSet presAssocID="{E55B625E-1F08-412E-B109-021F371E2417}" presName="node" presStyleLbl="node1" presStyleIdx="5" presStyleCnt="6">
        <dgm:presLayoutVars>
          <dgm:bulletEnabled val="1"/>
        </dgm:presLayoutVars>
      </dgm:prSet>
      <dgm:spPr/>
      <dgm:t>
        <a:bodyPr/>
        <a:lstStyle/>
        <a:p>
          <a:endParaRPr lang="en-GB"/>
        </a:p>
      </dgm:t>
    </dgm:pt>
  </dgm:ptLst>
  <dgm:cxnLst>
    <dgm:cxn modelId="{3B58C7CF-F297-408B-82CE-EB0636AEF98A}" type="presOf" srcId="{99DDF2FC-920D-4C4D-9879-581E042ED7BA}" destId="{5DBDC61F-9554-4F83-A359-6FE8F2984F77}" srcOrd="0" destOrd="0" presId="urn:microsoft.com/office/officeart/2005/8/layout/default"/>
    <dgm:cxn modelId="{B1D72FD7-6E34-44A0-B842-55CDAD442BF0}" type="presOf" srcId="{308C13A1-4B90-41DB-8511-EDEDF1581C54}" destId="{152D32EF-CFEC-4F69-BED1-777A20762672}" srcOrd="0" destOrd="0" presId="urn:microsoft.com/office/officeart/2005/8/layout/default"/>
    <dgm:cxn modelId="{D42066F4-B557-4C80-A3BF-F425F0CDA036}" type="presOf" srcId="{D4CDDE2A-C71C-43F6-AF0C-8992AF3CB7CC}" destId="{32E89E9C-DC08-4594-9C1A-3D722340BA21}" srcOrd="0" destOrd="0" presId="urn:microsoft.com/office/officeart/2005/8/layout/default"/>
    <dgm:cxn modelId="{0EDC61D4-41DE-490E-9A0E-929090C748C7}" srcId="{34E93DDE-D099-4CA2-863C-7319E600DBE4}" destId="{B76DAEFD-BBB6-46A8-A69D-6634B832FFA9}" srcOrd="3" destOrd="0" parTransId="{A867ADE4-EEAB-4D66-B040-1A7A852086BA}" sibTransId="{00C22E82-A613-461C-997E-8698A7B357EE}"/>
    <dgm:cxn modelId="{B63D0860-3744-4275-9F5A-9C31484FDFA3}" type="presOf" srcId="{B76DAEFD-BBB6-46A8-A69D-6634B832FFA9}" destId="{EB74CD55-B8D7-4B95-BBC0-D662F9CF792E}" srcOrd="0" destOrd="0" presId="urn:microsoft.com/office/officeart/2005/8/layout/default"/>
    <dgm:cxn modelId="{99D2BABB-89B3-4BAD-8A6E-C3EDB9E4DB60}" srcId="{34E93DDE-D099-4CA2-863C-7319E600DBE4}" destId="{D4CDDE2A-C71C-43F6-AF0C-8992AF3CB7CC}" srcOrd="4" destOrd="0" parTransId="{15C92263-8282-437C-9B2C-29413154C4EE}" sibTransId="{DFCA2622-2DBE-4520-900D-D64D9FD4B35F}"/>
    <dgm:cxn modelId="{C6DD5C9C-EF05-4737-8F27-AA599C602559}" srcId="{34E93DDE-D099-4CA2-863C-7319E600DBE4}" destId="{E55B625E-1F08-412E-B109-021F371E2417}" srcOrd="5" destOrd="0" parTransId="{E79A8545-1AF0-4149-A0BD-D7303B868A5F}" sibTransId="{1E308B7E-EA42-4CAB-9993-C3E30C7B28B1}"/>
    <dgm:cxn modelId="{4F90852A-8C66-4D15-A4D0-12B6A230481D}" srcId="{34E93DDE-D099-4CA2-863C-7319E600DBE4}" destId="{308C13A1-4B90-41DB-8511-EDEDF1581C54}" srcOrd="1" destOrd="0" parTransId="{2459673A-D43F-45D4-9C25-495CE787F7F4}" sibTransId="{230559F2-17DF-4215-924A-983F4B9D86F5}"/>
    <dgm:cxn modelId="{7FA12739-6119-4CCB-B338-9564E39FC446}" srcId="{34E93DDE-D099-4CA2-863C-7319E600DBE4}" destId="{99DDF2FC-920D-4C4D-9879-581E042ED7BA}" srcOrd="0" destOrd="0" parTransId="{EDBBF7CC-4D1D-4EDD-B9E3-9266AC4669D3}" sibTransId="{E1578FFA-F8D4-48C3-B907-9BA312267A07}"/>
    <dgm:cxn modelId="{0CA38B43-51FF-44E3-8404-636B390A4D48}" type="presOf" srcId="{E55B625E-1F08-412E-B109-021F371E2417}" destId="{4D0D37AA-27C9-4A85-AEA3-3D77D72F1BDE}" srcOrd="0" destOrd="0" presId="urn:microsoft.com/office/officeart/2005/8/layout/default"/>
    <dgm:cxn modelId="{2CAAE223-FC51-4CB9-8DC2-91D6C263078B}" srcId="{34E93DDE-D099-4CA2-863C-7319E600DBE4}" destId="{51A84D4A-0369-47BC-8F27-6C63A7EA8623}" srcOrd="2" destOrd="0" parTransId="{6E41E591-A30B-4D0F-8777-8DCA68F58B04}" sibTransId="{6C6320E0-8EB1-444A-A9BE-F972DFEF4786}"/>
    <dgm:cxn modelId="{E41C6297-4F26-4A23-BAFF-8D1D01685C2C}" type="presOf" srcId="{34E93DDE-D099-4CA2-863C-7319E600DBE4}" destId="{84BBAD3E-47E3-429D-AF91-8056E7C916A7}" srcOrd="0" destOrd="0" presId="urn:microsoft.com/office/officeart/2005/8/layout/default"/>
    <dgm:cxn modelId="{5D7885AF-40E7-4C04-8C95-B8E4EC5256D7}" type="presOf" srcId="{51A84D4A-0369-47BC-8F27-6C63A7EA8623}" destId="{06CA93AB-4EE9-421A-8B28-42F9C1AF0E30}" srcOrd="0" destOrd="0" presId="urn:microsoft.com/office/officeart/2005/8/layout/default"/>
    <dgm:cxn modelId="{283FB961-D5D9-4506-B1A9-49CA7E44F8BA}" type="presParOf" srcId="{84BBAD3E-47E3-429D-AF91-8056E7C916A7}" destId="{5DBDC61F-9554-4F83-A359-6FE8F2984F77}" srcOrd="0" destOrd="0" presId="urn:microsoft.com/office/officeart/2005/8/layout/default"/>
    <dgm:cxn modelId="{3A74C61E-1682-439A-B07F-39B300744DBD}" type="presParOf" srcId="{84BBAD3E-47E3-429D-AF91-8056E7C916A7}" destId="{8434AF5F-A31D-4FF4-8F5A-458E6D8F3588}" srcOrd="1" destOrd="0" presId="urn:microsoft.com/office/officeart/2005/8/layout/default"/>
    <dgm:cxn modelId="{2DA327D1-3F1C-41F2-941B-D4934A21B3AF}" type="presParOf" srcId="{84BBAD3E-47E3-429D-AF91-8056E7C916A7}" destId="{152D32EF-CFEC-4F69-BED1-777A20762672}" srcOrd="2" destOrd="0" presId="urn:microsoft.com/office/officeart/2005/8/layout/default"/>
    <dgm:cxn modelId="{A4BDBCFC-CEDA-428A-949D-11B5AD8683B4}" type="presParOf" srcId="{84BBAD3E-47E3-429D-AF91-8056E7C916A7}" destId="{79C8FC9B-1F46-4B40-B531-B0A89D6CF064}" srcOrd="3" destOrd="0" presId="urn:microsoft.com/office/officeart/2005/8/layout/default"/>
    <dgm:cxn modelId="{18C97C90-D6A8-40FD-B8A5-8ED95152F413}" type="presParOf" srcId="{84BBAD3E-47E3-429D-AF91-8056E7C916A7}" destId="{06CA93AB-4EE9-421A-8B28-42F9C1AF0E30}" srcOrd="4" destOrd="0" presId="urn:microsoft.com/office/officeart/2005/8/layout/default"/>
    <dgm:cxn modelId="{0A72E6A3-8E8C-4634-97FF-BA4C214A573D}" type="presParOf" srcId="{84BBAD3E-47E3-429D-AF91-8056E7C916A7}" destId="{EFAE497F-EEEC-4B18-93AE-BF7251CEF56D}" srcOrd="5" destOrd="0" presId="urn:microsoft.com/office/officeart/2005/8/layout/default"/>
    <dgm:cxn modelId="{22830C15-6A6F-4FB6-AEE6-F8A3AC8AF054}" type="presParOf" srcId="{84BBAD3E-47E3-429D-AF91-8056E7C916A7}" destId="{EB74CD55-B8D7-4B95-BBC0-D662F9CF792E}" srcOrd="6" destOrd="0" presId="urn:microsoft.com/office/officeart/2005/8/layout/default"/>
    <dgm:cxn modelId="{D1E7DF7B-C9DE-4F63-AE97-97D85374A565}" type="presParOf" srcId="{84BBAD3E-47E3-429D-AF91-8056E7C916A7}" destId="{5A54F02B-A7B0-4118-9198-0948459B5F19}" srcOrd="7" destOrd="0" presId="urn:microsoft.com/office/officeart/2005/8/layout/default"/>
    <dgm:cxn modelId="{FDE2CB46-6FCA-48B8-BA19-A07D0A9E3EE7}" type="presParOf" srcId="{84BBAD3E-47E3-429D-AF91-8056E7C916A7}" destId="{32E89E9C-DC08-4594-9C1A-3D722340BA21}" srcOrd="8" destOrd="0" presId="urn:microsoft.com/office/officeart/2005/8/layout/default"/>
    <dgm:cxn modelId="{8D483429-A0DC-43FE-B8B2-EA51A80E79BC}" type="presParOf" srcId="{84BBAD3E-47E3-429D-AF91-8056E7C916A7}" destId="{0D1C03E6-85CD-4101-960B-880937C7F557}" srcOrd="9" destOrd="0" presId="urn:microsoft.com/office/officeart/2005/8/layout/default"/>
    <dgm:cxn modelId="{2281B542-D763-44CC-9EBF-ECE63BF15B1C}" type="presParOf" srcId="{84BBAD3E-47E3-429D-AF91-8056E7C916A7}" destId="{4D0D37AA-27C9-4A85-AEA3-3D77D72F1BDE}"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8/5/2015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8/5/2015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05/08/2015</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05/08/2015</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05/08/2015</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05/08/2015</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05/08/2015</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5" grpId="3"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43266781"/>
      </p:ext>
    </p:extLst>
  </p:cSld>
  <p:clrMapOvr>
    <a:masterClrMapping/>
  </p:clrMapOvr>
  <p:transition spd="slow">
    <p:push/>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195923335"/>
      </p:ext>
    </p:extLst>
  </p:cSld>
  <p:clrMapOvr>
    <a:masterClrMapping/>
  </p:clrMapOvr>
  <p:transition spd="slow">
    <p:push/>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166084906"/>
      </p:ext>
    </p:extLst>
  </p:cSld>
  <p:clrMapOvr>
    <a:masterClrMapping/>
  </p:clrMapOvr>
  <p:transition spd="slow">
    <p:push/>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09231823"/>
      </p:ext>
    </p:extLst>
  </p:cSld>
  <p:clrMapOvr>
    <a:masterClrMapping/>
  </p:clrMapOvr>
  <p:transition spd="slow">
    <p:push dir="u"/>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66619398"/>
      </p:ext>
    </p:extLst>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27064356"/>
      </p:ext>
    </p:extLst>
  </p:cSld>
  <p:clrMapOvr>
    <a:masterClrMapping/>
  </p:clrMapOvr>
  <p:transition spd="slow">
    <p:push dir="u"/>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91417586"/>
      </p:ext>
    </p:extLst>
  </p:cSld>
  <p:clrMapOvr>
    <a:masterClrMapping/>
  </p:clrMapOvr>
  <p:transition spd="slow">
    <p:push dir="u"/>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87438677"/>
      </p:ext>
    </p:extLst>
  </p:cSld>
  <p:clrMapOvr>
    <a:masterClrMapping/>
  </p:clrMapOvr>
  <p:transition spd="slow">
    <p:push dir="u"/>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56616101"/>
      </p:ext>
    </p:extLst>
  </p:cSld>
  <p:clrMapOvr>
    <a:masterClrMapping/>
  </p:clrMapOvr>
  <p:transition spd="slow">
    <p:push dir="u"/>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22369491"/>
      </p:ext>
    </p:extLst>
  </p:cSld>
  <p:clrMapOvr>
    <a:masterClrMapping/>
  </p:clrMapOvr>
  <p:transition spd="slow">
    <p:push dir="u"/>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87670027"/>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883447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3840242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99601676"/>
      </p:ext>
    </p:extLst>
  </p:cSld>
  <p:clrMapOvr>
    <a:masterClrMapping/>
  </p:clrMapOvr>
  <p:transition spd="slow">
    <p:push/>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038186514"/>
      </p:ext>
    </p:extLst>
  </p:cSld>
  <p:clrMapOvr>
    <a:masterClrMapping/>
  </p:clrMapOvr>
  <p:transition spd="slow">
    <p:push/>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225510815"/>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1993847"/>
      </p:ext>
    </p:extLst>
  </p:cSld>
  <p:clrMapOvr>
    <a:masterClrMapping/>
  </p:clrMapOvr>
  <p:transition spd="slow">
    <p:push dir="u"/>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4264029"/>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57119726"/>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17237835"/>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90079309"/>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55278066"/>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24123955"/>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3915330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7673053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186148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05/08/2015</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theme" Target="../theme/theme3.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theme" Target="../theme/theme4.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theme" Target="../theme/theme5.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9"/>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0"/>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0"/>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05/08/2015</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7.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smtClean="0"/>
              <a:t>Perspectives on </a:t>
            </a:r>
            <a:r>
              <a:rPr lang="en-GB" sz="5400" smtClean="0"/>
              <a:t>Cloud Programmability </a:t>
            </a:r>
            <a:endParaRPr lang="en-GB" sz="3200" dirty="0" smtClean="0">
              <a:sym typeface="Wingdings" pitchFamily="2" charset="2"/>
            </a:endParaRPr>
          </a:p>
        </p:txBody>
      </p:sp>
      <p:sp>
        <p:nvSpPr>
          <p:cNvPr id="2" name="Text Placeholder 1"/>
          <p:cNvSpPr>
            <a:spLocks noGrp="1"/>
          </p:cNvSpPr>
          <p:nvPr>
            <p:ph type="body" sz="quarter" idx="11"/>
          </p:nvPr>
        </p:nvSpPr>
        <p:spPr/>
        <p:txBody>
          <a:bodyPr>
            <a:normAutofit/>
          </a:bodyPr>
          <a:lstStyle/>
          <a:p>
            <a:r>
              <a:rPr lang="en-GB" dirty="0" smtClean="0"/>
              <a:t>Don Syme, @</a:t>
            </a:r>
            <a:r>
              <a:rPr lang="en-GB" dirty="0" err="1" smtClean="0"/>
              <a:t>dsyme</a:t>
            </a:r>
            <a:r>
              <a:rPr lang="en-GB" dirty="0" smtClean="0"/>
              <a:t>, MSR Cambridge, 23/07/2015</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79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bldLst>
      <p:bldP spid="10" grpId="0">
        <p:tmplLst>
          <p:tmpl>
            <p:tnLst>
              <p:par>
                <p:cTn presetID="1"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10" grpId="1">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10"/>
                        </p:tgtEl>
                        <p:attrNameLst>
                          <p:attrName>ppt_x</p:attrName>
                          <p:attrName>ppt_y</p:attrName>
                        </p:attrNameLst>
                      </p:cBhvr>
                      <p:rCtr x="58750" y="0"/>
                    </p:animMotion>
                  </p:childTnLst>
                </p:cTn>
              </p:par>
            </p:tnLst>
          </p:tmpl>
        </p:tmplLst>
      </p:bldP>
      <p:bldP spid="2" grpId="0">
        <p:tmplLst>
          <p:tmpl>
            <p:tnLst>
              <p:par>
                <p:cTn presetID="1" presetClass="entr" presetSubtype="0" fill="hold" nodeType="withEffect">
                  <p:stCondLst>
                    <p:cond delay="500"/>
                  </p:stCondLst>
                  <p:childTnLst>
                    <p:set>
                      <p:cBhvr>
                        <p:cTn dur="1" fill="hold">
                          <p:stCondLst>
                            <p:cond delay="0"/>
                          </p:stCondLst>
                        </p:cTn>
                        <p:tgtEl>
                          <p:spTgt spid="2"/>
                        </p:tgtEl>
                        <p:attrNameLst>
                          <p:attrName>style.visibility</p:attrName>
                        </p:attrNameLst>
                      </p:cBhvr>
                      <p:to>
                        <p:strVal val="visible"/>
                      </p:to>
                    </p:set>
                  </p:childTnLst>
                </p:cTn>
              </p:par>
            </p:tnLst>
          </p:tmpl>
        </p:tmplLst>
      </p:bldP>
      <p:bldP spid="2" grpId="1">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2"/>
                        </p:tgtEl>
                        <p:attrNameLst>
                          <p:attrName>ppt_x</p:attrName>
                          <p:attrName>ppt_y</p:attrName>
                        </p:attrNameLst>
                      </p:cBhvr>
                      <p:rCtr x="58802" y="0"/>
                    </p:animMotion>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002623045"/>
              </p:ext>
            </p:extLst>
          </p:nvPr>
        </p:nvGraphicFramePr>
        <p:xfrm>
          <a:off x="532695" y="1202797"/>
          <a:ext cx="11628952" cy="4632960"/>
        </p:xfrm>
        <a:graphic>
          <a:graphicData uri="http://schemas.openxmlformats.org/drawingml/2006/table">
            <a:tbl>
              <a:tblPr firstRow="1" bandRow="1">
                <a:tableStyleId>{2D5ABB26-0587-4C30-8999-92F81FD0307C}</a:tableStyleId>
              </a:tblPr>
              <a:tblGrid>
                <a:gridCol w="6553905"/>
                <a:gridCol w="5075047"/>
              </a:tblGrid>
              <a:tr h="370840">
                <a:tc>
                  <a:txBody>
                    <a:bodyPr/>
                    <a:lstStyle/>
                    <a:p>
                      <a:r>
                        <a:rPr lang="en-GB" sz="3200" dirty="0" smtClean="0">
                          <a:latin typeface="Segoe UI Light" panose="020B0502040204020203" pitchFamily="34" charset="0"/>
                          <a:cs typeface="Segoe UI Light" panose="020B0502040204020203" pitchFamily="34" charset="0"/>
                        </a:rPr>
                        <a:t>Language</a:t>
                      </a:r>
                      <a:endParaRPr lang="en-GB" sz="3200" dirty="0">
                        <a:latin typeface="Segoe UI Light" panose="020B0502040204020203" pitchFamily="34" charset="0"/>
                        <a:cs typeface="Segoe UI Light" panose="020B0502040204020203" pitchFamily="34" charset="0"/>
                      </a:endParaRPr>
                    </a:p>
                  </a:txBody>
                  <a:tcPr/>
                </a:tc>
                <a:tc>
                  <a:txBody>
                    <a:bodyPr/>
                    <a:lstStyle/>
                    <a:p>
                      <a:r>
                        <a:rPr lang="en-GB" sz="3200" dirty="0" smtClean="0">
                          <a:latin typeface="Segoe UI Light" panose="020B0502040204020203" pitchFamily="34" charset="0"/>
                          <a:cs typeface="Segoe UI Light" panose="020B0502040204020203" pitchFamily="34" charset="0"/>
                        </a:rPr>
                        <a:t>F#</a:t>
                      </a:r>
                      <a:endParaRPr lang="en-GB" sz="3200" dirty="0">
                        <a:latin typeface="Segoe UI Light" panose="020B0502040204020203" pitchFamily="34" charset="0"/>
                        <a:cs typeface="Segoe UI Light" panose="020B0502040204020203" pitchFamily="34" charset="0"/>
                      </a:endParaRPr>
                    </a:p>
                  </a:txBody>
                  <a:tcPr/>
                </a:tc>
              </a:tr>
              <a:tr h="370840">
                <a:tc>
                  <a:txBody>
                    <a:bodyPr/>
                    <a:lstStyle/>
                    <a:p>
                      <a:r>
                        <a:rPr lang="en-GB" sz="3200" dirty="0" smtClean="0">
                          <a:latin typeface="Segoe UI Light" panose="020B0502040204020203" pitchFamily="34" charset="0"/>
                          <a:cs typeface="Segoe UI Light" panose="020B0502040204020203" pitchFamily="34" charset="0"/>
                        </a:rPr>
                        <a:t>Web</a:t>
                      </a:r>
                      <a:endParaRPr lang="en-GB" sz="3200" dirty="0">
                        <a:latin typeface="Segoe UI Light" panose="020B0502040204020203" pitchFamily="34" charset="0"/>
                        <a:cs typeface="Segoe UI Light" panose="020B0502040204020203" pitchFamily="34" charset="0"/>
                      </a:endParaRPr>
                    </a:p>
                  </a:txBody>
                  <a:tcPr/>
                </a:tc>
                <a:tc>
                  <a:txBody>
                    <a:bodyPr/>
                    <a:lstStyle/>
                    <a:p>
                      <a:r>
                        <a:rPr lang="en-GB" sz="3200" dirty="0" smtClean="0">
                          <a:latin typeface="Segoe UI Light" panose="020B0502040204020203" pitchFamily="34" charset="0"/>
                          <a:cs typeface="Segoe UI Light" panose="020B0502040204020203" pitchFamily="34" charset="0"/>
                        </a:rPr>
                        <a:t>suave.io, </a:t>
                      </a:r>
                      <a:r>
                        <a:rPr lang="en-GB" sz="3200" dirty="0" err="1" smtClean="0">
                          <a:latin typeface="Segoe UI Light" panose="020B0502040204020203" pitchFamily="34" charset="0"/>
                          <a:cs typeface="Segoe UI Light" panose="020B0502040204020203" pitchFamily="34" charset="0"/>
                        </a:rPr>
                        <a:t>WebSharper</a:t>
                      </a:r>
                      <a:r>
                        <a:rPr lang="en-GB" sz="3200" dirty="0" smtClean="0">
                          <a:latin typeface="Segoe UI Light" panose="020B0502040204020203" pitchFamily="34" charset="0"/>
                          <a:cs typeface="Segoe UI Light" panose="020B0502040204020203" pitchFamily="34" charset="0"/>
                        </a:rPr>
                        <a:t>, …</a:t>
                      </a:r>
                      <a:endParaRPr lang="en-GB" sz="3200" dirty="0">
                        <a:latin typeface="Segoe UI Light" panose="020B0502040204020203" pitchFamily="34" charset="0"/>
                        <a:cs typeface="Segoe UI Light" panose="020B0502040204020203" pitchFamily="34" charset="0"/>
                      </a:endParaRPr>
                    </a:p>
                  </a:txBody>
                  <a:tcPr/>
                </a:tc>
              </a:tr>
              <a:tr h="370840">
                <a:tc>
                  <a:txBody>
                    <a:bodyPr/>
                    <a:lstStyle/>
                    <a:p>
                      <a:r>
                        <a:rPr lang="en-GB" sz="3200" dirty="0" smtClean="0">
                          <a:latin typeface="Segoe UI Light" panose="020B0502040204020203" pitchFamily="34" charset="0"/>
                          <a:cs typeface="Segoe UI Light" panose="020B0502040204020203" pitchFamily="34" charset="0"/>
                        </a:rPr>
                        <a:t>Big Data + Big Compute</a:t>
                      </a:r>
                      <a:endParaRPr lang="en-GB" sz="3200" dirty="0">
                        <a:latin typeface="Segoe UI Light" panose="020B0502040204020203" pitchFamily="34" charset="0"/>
                        <a:cs typeface="Segoe UI Light" panose="020B0502040204020203" pitchFamily="34" charset="0"/>
                      </a:endParaRPr>
                    </a:p>
                  </a:txBody>
                  <a:tcPr/>
                </a:tc>
                <a:tc>
                  <a:txBody>
                    <a:bodyPr/>
                    <a:lstStyle/>
                    <a:p>
                      <a:r>
                        <a:rPr lang="en-GB" sz="3200" dirty="0" err="1" smtClean="0">
                          <a:latin typeface="Segoe UI Light" panose="020B0502040204020203" pitchFamily="34" charset="0"/>
                          <a:cs typeface="Segoe UI Light" panose="020B0502040204020203" pitchFamily="34" charset="0"/>
                        </a:rPr>
                        <a:t>Mbrace</a:t>
                      </a:r>
                      <a:r>
                        <a:rPr lang="en-GB" sz="3200" dirty="0" smtClean="0">
                          <a:latin typeface="Segoe UI Light" panose="020B0502040204020203" pitchFamily="34" charset="0"/>
                          <a:cs typeface="Segoe UI Light" panose="020B0502040204020203" pitchFamily="34" charset="0"/>
                        </a:rPr>
                        <a:t>, …</a:t>
                      </a:r>
                      <a:endParaRPr lang="en-GB" sz="3200" dirty="0">
                        <a:latin typeface="Segoe UI Light" panose="020B0502040204020203" pitchFamily="34" charset="0"/>
                        <a:cs typeface="Segoe UI Light" panose="020B0502040204020203" pitchFamily="34" charset="0"/>
                      </a:endParaRPr>
                    </a:p>
                  </a:txBody>
                  <a:tcPr/>
                </a:tc>
              </a:tr>
              <a:tr h="370840">
                <a:tc>
                  <a:txBody>
                    <a:bodyPr/>
                    <a:lstStyle/>
                    <a:p>
                      <a:r>
                        <a:rPr lang="en-GB" sz="3200" dirty="0" smtClean="0">
                          <a:latin typeface="Segoe UI Light" panose="020B0502040204020203" pitchFamily="34" charset="0"/>
                          <a:cs typeface="Segoe UI Light" panose="020B0502040204020203" pitchFamily="34" charset="0"/>
                        </a:rPr>
                        <a:t>Actors</a:t>
                      </a:r>
                      <a:endParaRPr lang="en-GB" sz="3200" dirty="0">
                        <a:latin typeface="Segoe UI Light" panose="020B0502040204020203" pitchFamily="34" charset="0"/>
                        <a:cs typeface="Segoe UI Light" panose="020B0502040204020203" pitchFamily="34" charset="0"/>
                      </a:endParaRPr>
                    </a:p>
                  </a:txBody>
                  <a:tcPr/>
                </a:tc>
                <a:tc>
                  <a:txBody>
                    <a:bodyPr/>
                    <a:lstStyle/>
                    <a:p>
                      <a:r>
                        <a:rPr lang="en-GB" sz="3200" dirty="0" err="1" smtClean="0">
                          <a:latin typeface="Segoe UI Light" panose="020B0502040204020203" pitchFamily="34" charset="0"/>
                          <a:cs typeface="Segoe UI Light" panose="020B0502040204020203" pitchFamily="34" charset="0"/>
                        </a:rPr>
                        <a:t>AkkaDotNet</a:t>
                      </a:r>
                      <a:r>
                        <a:rPr lang="en-GB" sz="3200" dirty="0" smtClean="0">
                          <a:latin typeface="Segoe UI Light" panose="020B0502040204020203" pitchFamily="34" charset="0"/>
                          <a:cs typeface="Segoe UI Light" panose="020B0502040204020203" pitchFamily="34" charset="0"/>
                        </a:rPr>
                        <a:t>, …</a:t>
                      </a:r>
                      <a:endParaRPr lang="en-GB" sz="3200" dirty="0">
                        <a:latin typeface="Segoe UI Light" panose="020B0502040204020203" pitchFamily="34" charset="0"/>
                        <a:cs typeface="Segoe UI Light" panose="020B0502040204020203" pitchFamily="34" charset="0"/>
                      </a:endParaRPr>
                    </a:p>
                  </a:txBody>
                  <a:tcPr/>
                </a:tc>
              </a:tr>
              <a:tr h="370840">
                <a:tc>
                  <a:txBody>
                    <a:bodyPr/>
                    <a:lstStyle/>
                    <a:p>
                      <a:r>
                        <a:rPr lang="en-GB" sz="3200" dirty="0" smtClean="0">
                          <a:latin typeface="Segoe UI Light" panose="020B0502040204020203" pitchFamily="34" charset="0"/>
                          <a:cs typeface="Segoe UI Light" panose="020B0502040204020203" pitchFamily="34" charset="0"/>
                        </a:rPr>
                        <a:t>Data Analytics</a:t>
                      </a:r>
                      <a:endParaRPr lang="en-GB" sz="3200" dirty="0">
                        <a:latin typeface="Segoe UI Light" panose="020B0502040204020203" pitchFamily="34" charset="0"/>
                        <a:cs typeface="Segoe UI Light" panose="020B0502040204020203" pitchFamily="34" charset="0"/>
                      </a:endParaRPr>
                    </a:p>
                  </a:txBody>
                  <a:tcPr/>
                </a:tc>
                <a:tc>
                  <a:txBody>
                    <a:bodyPr/>
                    <a:lstStyle/>
                    <a:p>
                      <a:r>
                        <a:rPr lang="en-GB" sz="3200" dirty="0" smtClean="0">
                          <a:latin typeface="Segoe UI Light" panose="020B0502040204020203" pitchFamily="34" charset="0"/>
                          <a:cs typeface="Segoe UI Light" panose="020B0502040204020203" pitchFamily="34" charset="0"/>
                        </a:rPr>
                        <a:t>fslab.org, …</a:t>
                      </a:r>
                      <a:endParaRPr lang="en-GB" sz="3200" dirty="0">
                        <a:latin typeface="Segoe UI Light" panose="020B0502040204020203" pitchFamily="34" charset="0"/>
                        <a:cs typeface="Segoe UI Light" panose="020B0502040204020203" pitchFamily="34" charset="0"/>
                      </a:endParaRPr>
                    </a:p>
                  </a:txBody>
                  <a:tcPr/>
                </a:tc>
              </a:tr>
              <a:tr h="370840">
                <a:tc>
                  <a:txBody>
                    <a:bodyPr/>
                    <a:lstStyle/>
                    <a:p>
                      <a:r>
                        <a:rPr lang="en-GB" sz="3200" dirty="0" smtClean="0">
                          <a:latin typeface="Segoe UI Light" panose="020B0502040204020203" pitchFamily="34" charset="0"/>
                          <a:cs typeface="Segoe UI Light" panose="020B0502040204020203" pitchFamily="34" charset="0"/>
                        </a:rPr>
                        <a:t>GPU</a:t>
                      </a:r>
                      <a:endParaRPr lang="en-GB" sz="3200" dirty="0">
                        <a:latin typeface="Segoe UI Light" panose="020B0502040204020203" pitchFamily="34" charset="0"/>
                        <a:cs typeface="Segoe UI Light" panose="020B0502040204020203" pitchFamily="34" charset="0"/>
                      </a:endParaRPr>
                    </a:p>
                  </a:txBody>
                  <a:tcPr/>
                </a:tc>
                <a:tc>
                  <a:txBody>
                    <a:bodyPr/>
                    <a:lstStyle/>
                    <a:p>
                      <a:r>
                        <a:rPr lang="en-GB" sz="3200" dirty="0" err="1" smtClean="0">
                          <a:latin typeface="Segoe UI Light" panose="020B0502040204020203" pitchFamily="34" charset="0"/>
                          <a:cs typeface="Segoe UI Light" panose="020B0502040204020203" pitchFamily="34" charset="0"/>
                        </a:rPr>
                        <a:t>Alea.GPU</a:t>
                      </a:r>
                      <a:r>
                        <a:rPr lang="en-GB" sz="3200" dirty="0" smtClean="0">
                          <a:latin typeface="Segoe UI Light" panose="020B0502040204020203" pitchFamily="34" charset="0"/>
                          <a:cs typeface="Segoe UI Light" panose="020B0502040204020203" pitchFamily="34" charset="0"/>
                        </a:rPr>
                        <a:t>, …</a:t>
                      </a:r>
                      <a:endParaRPr lang="en-GB" sz="3200" dirty="0">
                        <a:latin typeface="Segoe UI Light" panose="020B0502040204020203" pitchFamily="34" charset="0"/>
                        <a:cs typeface="Segoe UI Light" panose="020B0502040204020203" pitchFamily="34" charset="0"/>
                      </a:endParaRPr>
                    </a:p>
                  </a:txBody>
                  <a:tcPr/>
                </a:tc>
              </a:tr>
              <a:tr h="370840">
                <a:tc>
                  <a:txBody>
                    <a:bodyPr/>
                    <a:lstStyle/>
                    <a:p>
                      <a:r>
                        <a:rPr lang="en-GB" sz="3200" dirty="0" smtClean="0">
                          <a:latin typeface="Segoe UI Light" panose="020B0502040204020203" pitchFamily="34" charset="0"/>
                          <a:cs typeface="Segoe UI Light" panose="020B0502040204020203" pitchFamily="34" charset="0"/>
                        </a:rPr>
                        <a:t>Simple</a:t>
                      </a:r>
                      <a:r>
                        <a:rPr lang="en-GB" sz="3200" baseline="0" dirty="0" smtClean="0">
                          <a:latin typeface="Segoe UI Light" panose="020B0502040204020203" pitchFamily="34" charset="0"/>
                          <a:cs typeface="Segoe UI Light" panose="020B0502040204020203" pitchFamily="34" charset="0"/>
                        </a:rPr>
                        <a:t> </a:t>
                      </a:r>
                      <a:r>
                        <a:rPr lang="en-GB" sz="3200" dirty="0" smtClean="0">
                          <a:latin typeface="Segoe UI Light" panose="020B0502040204020203" pitchFamily="34" charset="0"/>
                          <a:cs typeface="Segoe UI Light" panose="020B0502040204020203" pitchFamily="34" charset="0"/>
                        </a:rPr>
                        <a:t>Data</a:t>
                      </a:r>
                      <a:endParaRPr lang="en-GB" sz="3200" dirty="0">
                        <a:latin typeface="Segoe UI Light" panose="020B0502040204020203" pitchFamily="34" charset="0"/>
                        <a:cs typeface="Segoe UI Light" panose="020B0502040204020203" pitchFamily="34" charset="0"/>
                      </a:endParaRPr>
                    </a:p>
                  </a:txBody>
                  <a:tcPr/>
                </a:tc>
                <a:tc>
                  <a:txBody>
                    <a:bodyPr/>
                    <a:lstStyle/>
                    <a:p>
                      <a:r>
                        <a:rPr lang="en-GB" sz="3200" dirty="0" err="1" smtClean="0">
                          <a:latin typeface="Segoe UI Light" panose="020B0502040204020203" pitchFamily="34" charset="0"/>
                          <a:cs typeface="Segoe UI Light" panose="020B0502040204020203" pitchFamily="34" charset="0"/>
                        </a:rPr>
                        <a:t>FSharp.Data</a:t>
                      </a:r>
                      <a:r>
                        <a:rPr lang="en-GB" sz="3200" dirty="0" smtClean="0">
                          <a:latin typeface="Segoe UI Light" panose="020B0502040204020203" pitchFamily="34" charset="0"/>
                          <a:cs typeface="Segoe UI Light" panose="020B0502040204020203" pitchFamily="34" charset="0"/>
                        </a:rPr>
                        <a:t>, …</a:t>
                      </a:r>
                      <a:endParaRPr lang="en-GB" sz="3200" dirty="0">
                        <a:latin typeface="Segoe UI Light" panose="020B0502040204020203" pitchFamily="34" charset="0"/>
                        <a:cs typeface="Segoe UI Light" panose="020B0502040204020203" pitchFamily="34" charset="0"/>
                      </a:endParaRPr>
                    </a:p>
                  </a:txBody>
                  <a:tcPr/>
                </a:tc>
              </a:tr>
              <a:tr h="370840">
                <a:tc>
                  <a:txBody>
                    <a:bodyPr/>
                    <a:lstStyle/>
                    <a:p>
                      <a:r>
                        <a:rPr lang="en-GB" sz="3200" dirty="0" smtClean="0">
                          <a:latin typeface="Segoe UI Light" panose="020B0502040204020203" pitchFamily="34" charset="0"/>
                          <a:cs typeface="Segoe UI Light" panose="020B0502040204020203" pitchFamily="34" charset="0"/>
                        </a:rPr>
                        <a:t>Cloud Data</a:t>
                      </a:r>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200" dirty="0" smtClean="0">
                          <a:latin typeface="Segoe UI Light" panose="020B0502040204020203" pitchFamily="34" charset="0"/>
                          <a:cs typeface="Segoe UI Light" panose="020B0502040204020203" pitchFamily="34" charset="0"/>
                        </a:rPr>
                        <a:t>Azure Type </a:t>
                      </a:r>
                      <a:r>
                        <a:rPr lang="en-GB" sz="3200" dirty="0" smtClean="0">
                          <a:latin typeface="Segoe UI Light" panose="020B0502040204020203" pitchFamily="34" charset="0"/>
                          <a:cs typeface="Segoe UI Light" panose="020B0502040204020203" pitchFamily="34" charset="0"/>
                        </a:rPr>
                        <a:t>Providers, …</a:t>
                      </a:r>
                      <a:endParaRPr lang="en-GB" sz="3200" dirty="0" smtClean="0">
                        <a:latin typeface="Segoe UI Light" panose="020B0502040204020203" pitchFamily="34" charset="0"/>
                        <a:cs typeface="Segoe UI Light" panose="020B0502040204020203" pitchFamily="34" charset="0"/>
                      </a:endParaRPr>
                    </a:p>
                  </a:txBody>
                  <a:tcPr/>
                </a:tc>
              </a:tr>
            </a:tbl>
          </a:graphicData>
        </a:graphic>
      </p:graphicFrame>
      <p:pic>
        <p:nvPicPr>
          <p:cNvPr id="5" name="Picture 4"/>
          <p:cNvPicPr>
            <a:picLocks noChangeAspect="1"/>
          </p:cNvPicPr>
          <p:nvPr/>
        </p:nvPicPr>
        <p:blipFill>
          <a:blip r:embed="rId2"/>
          <a:stretch>
            <a:fillRect/>
          </a:stretch>
        </p:blipFill>
        <p:spPr>
          <a:xfrm>
            <a:off x="6382636" y="1207993"/>
            <a:ext cx="579063" cy="593911"/>
          </a:xfrm>
          <a:prstGeom prst="rect">
            <a:avLst/>
          </a:prstGeom>
        </p:spPr>
      </p:pic>
      <p:sp>
        <p:nvSpPr>
          <p:cNvPr id="6" name="Title 5"/>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2015, by embracing open community</a:t>
            </a:r>
            <a:endParaRPr lang="en-GB" dirty="0">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a:blip r:embed="rId2"/>
          <a:stretch>
            <a:fillRect/>
          </a:stretch>
        </p:blipFill>
        <p:spPr>
          <a:xfrm>
            <a:off x="6385054" y="1742715"/>
            <a:ext cx="579063" cy="593911"/>
          </a:xfrm>
          <a:prstGeom prst="rect">
            <a:avLst/>
          </a:prstGeom>
        </p:spPr>
      </p:pic>
      <p:pic>
        <p:nvPicPr>
          <p:cNvPr id="8" name="Picture 7"/>
          <p:cNvPicPr>
            <a:picLocks noChangeAspect="1"/>
          </p:cNvPicPr>
          <p:nvPr/>
        </p:nvPicPr>
        <p:blipFill>
          <a:blip r:embed="rId2"/>
          <a:stretch>
            <a:fillRect/>
          </a:stretch>
        </p:blipFill>
        <p:spPr>
          <a:xfrm>
            <a:off x="6382632" y="2336626"/>
            <a:ext cx="579063" cy="593911"/>
          </a:xfrm>
          <a:prstGeom prst="rect">
            <a:avLst/>
          </a:prstGeom>
        </p:spPr>
      </p:pic>
      <p:pic>
        <p:nvPicPr>
          <p:cNvPr id="9" name="Picture 8"/>
          <p:cNvPicPr>
            <a:picLocks noChangeAspect="1"/>
          </p:cNvPicPr>
          <p:nvPr/>
        </p:nvPicPr>
        <p:blipFill>
          <a:blip r:embed="rId2"/>
          <a:stretch>
            <a:fillRect/>
          </a:stretch>
        </p:blipFill>
        <p:spPr>
          <a:xfrm>
            <a:off x="6385054" y="2930537"/>
            <a:ext cx="579063" cy="593911"/>
          </a:xfrm>
          <a:prstGeom prst="rect">
            <a:avLst/>
          </a:prstGeom>
        </p:spPr>
      </p:pic>
      <p:pic>
        <p:nvPicPr>
          <p:cNvPr id="10" name="Picture 9"/>
          <p:cNvPicPr>
            <a:picLocks noChangeAspect="1"/>
          </p:cNvPicPr>
          <p:nvPr/>
        </p:nvPicPr>
        <p:blipFill>
          <a:blip r:embed="rId2"/>
          <a:stretch>
            <a:fillRect/>
          </a:stretch>
        </p:blipFill>
        <p:spPr>
          <a:xfrm>
            <a:off x="6385054" y="3524448"/>
            <a:ext cx="579063" cy="593911"/>
          </a:xfrm>
          <a:prstGeom prst="rect">
            <a:avLst/>
          </a:prstGeom>
        </p:spPr>
      </p:pic>
      <p:pic>
        <p:nvPicPr>
          <p:cNvPr id="11" name="Picture 10"/>
          <p:cNvPicPr>
            <a:picLocks noChangeAspect="1"/>
          </p:cNvPicPr>
          <p:nvPr/>
        </p:nvPicPr>
        <p:blipFill>
          <a:blip r:embed="rId2"/>
          <a:stretch>
            <a:fillRect/>
          </a:stretch>
        </p:blipFill>
        <p:spPr>
          <a:xfrm>
            <a:off x="6377785" y="4106945"/>
            <a:ext cx="579063" cy="593911"/>
          </a:xfrm>
          <a:prstGeom prst="rect">
            <a:avLst/>
          </a:prstGeom>
        </p:spPr>
      </p:pic>
      <p:pic>
        <p:nvPicPr>
          <p:cNvPr id="12" name="Picture 11"/>
          <p:cNvPicPr>
            <a:picLocks noChangeAspect="1"/>
          </p:cNvPicPr>
          <p:nvPr/>
        </p:nvPicPr>
        <p:blipFill>
          <a:blip r:embed="rId2"/>
          <a:stretch>
            <a:fillRect/>
          </a:stretch>
        </p:blipFill>
        <p:spPr>
          <a:xfrm>
            <a:off x="6377787" y="4689442"/>
            <a:ext cx="579063" cy="593911"/>
          </a:xfrm>
          <a:prstGeom prst="rect">
            <a:avLst/>
          </a:prstGeom>
        </p:spPr>
      </p:pic>
      <p:pic>
        <p:nvPicPr>
          <p:cNvPr id="13" name="Picture 12"/>
          <p:cNvPicPr>
            <a:picLocks noChangeAspect="1"/>
          </p:cNvPicPr>
          <p:nvPr/>
        </p:nvPicPr>
        <p:blipFill>
          <a:blip r:embed="rId2"/>
          <a:stretch>
            <a:fillRect/>
          </a:stretch>
        </p:blipFill>
        <p:spPr>
          <a:xfrm>
            <a:off x="6377786" y="5295880"/>
            <a:ext cx="579063" cy="593911"/>
          </a:xfrm>
          <a:prstGeom prst="rect">
            <a:avLst/>
          </a:prstGeom>
        </p:spPr>
      </p:pic>
    </p:spTree>
    <p:extLst>
      <p:ext uri="{BB962C8B-B14F-4D97-AF65-F5344CB8AC3E}">
        <p14:creationId xmlns:p14="http://schemas.microsoft.com/office/powerpoint/2010/main" val="4081829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5999" y="5836024"/>
            <a:ext cx="11151917" cy="332399"/>
          </a:xfrm>
        </p:spPr>
        <p:txBody>
          <a:bodyPr/>
          <a:lstStyle/>
          <a:p>
            <a:r>
              <a:rPr lang="en-GB" sz="2400" dirty="0" smtClean="0"/>
              <a:t>100% open source, community driven</a:t>
            </a:r>
            <a:endParaRPr lang="en-GB" sz="2400" dirty="0"/>
          </a:p>
        </p:txBody>
      </p:sp>
      <p:pic>
        <p:nvPicPr>
          <p:cNvPr id="7" name="Picture 6"/>
          <p:cNvPicPr>
            <a:picLocks noChangeAspect="1"/>
          </p:cNvPicPr>
          <p:nvPr/>
        </p:nvPicPr>
        <p:blipFill>
          <a:blip r:embed="rId2"/>
          <a:stretch>
            <a:fillRect/>
          </a:stretch>
        </p:blipFill>
        <p:spPr>
          <a:xfrm>
            <a:off x="476250" y="1671637"/>
            <a:ext cx="11239500" cy="3514725"/>
          </a:xfrm>
          <a:prstGeom prst="rect">
            <a:avLst/>
          </a:prstGeom>
        </p:spPr>
      </p:pic>
    </p:spTree>
    <p:extLst>
      <p:ext uri="{BB962C8B-B14F-4D97-AF65-F5344CB8AC3E}">
        <p14:creationId xmlns:p14="http://schemas.microsoft.com/office/powerpoint/2010/main" val="55621968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5999" y="5836024"/>
            <a:ext cx="11151917" cy="332399"/>
          </a:xfrm>
        </p:spPr>
        <p:txBody>
          <a:bodyPr/>
          <a:lstStyle/>
          <a:p>
            <a:r>
              <a:rPr lang="en-GB" sz="2400" dirty="0" smtClean="0"/>
              <a:t>100% open source, community driven</a:t>
            </a:r>
            <a:endParaRPr lang="en-GB" sz="2400" dirty="0"/>
          </a:p>
        </p:txBody>
      </p:sp>
      <p:pic>
        <p:nvPicPr>
          <p:cNvPr id="2" name="Picture 1"/>
          <p:cNvPicPr>
            <a:picLocks noChangeAspect="1"/>
          </p:cNvPicPr>
          <p:nvPr/>
        </p:nvPicPr>
        <p:blipFill>
          <a:blip r:embed="rId2"/>
          <a:stretch>
            <a:fillRect/>
          </a:stretch>
        </p:blipFill>
        <p:spPr>
          <a:xfrm>
            <a:off x="1014412" y="357187"/>
            <a:ext cx="10163175" cy="6143625"/>
          </a:xfrm>
          <a:prstGeom prst="rect">
            <a:avLst/>
          </a:prstGeom>
        </p:spPr>
      </p:pic>
    </p:spTree>
    <p:extLst>
      <p:ext uri="{BB962C8B-B14F-4D97-AF65-F5344CB8AC3E}">
        <p14:creationId xmlns:p14="http://schemas.microsoft.com/office/powerpoint/2010/main" val="41065955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5999" y="5836024"/>
            <a:ext cx="11151917" cy="332399"/>
          </a:xfrm>
        </p:spPr>
        <p:txBody>
          <a:bodyPr/>
          <a:lstStyle/>
          <a:p>
            <a:endParaRPr lang="en-GB" sz="2400" dirty="0"/>
          </a:p>
        </p:txBody>
      </p:sp>
      <p:pic>
        <p:nvPicPr>
          <p:cNvPr id="2" name="Picture 1"/>
          <p:cNvPicPr>
            <a:picLocks noChangeAspect="1"/>
          </p:cNvPicPr>
          <p:nvPr/>
        </p:nvPicPr>
        <p:blipFill>
          <a:blip r:embed="rId2"/>
          <a:stretch>
            <a:fillRect/>
          </a:stretch>
        </p:blipFill>
        <p:spPr>
          <a:xfrm>
            <a:off x="1109662" y="1771650"/>
            <a:ext cx="9972675" cy="3314700"/>
          </a:xfrm>
          <a:prstGeom prst="rect">
            <a:avLst/>
          </a:prstGeom>
        </p:spPr>
      </p:pic>
    </p:spTree>
    <p:extLst>
      <p:ext uri="{BB962C8B-B14F-4D97-AF65-F5344CB8AC3E}">
        <p14:creationId xmlns:p14="http://schemas.microsoft.com/office/powerpoint/2010/main" val="114652872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5999" y="5836024"/>
            <a:ext cx="11151917" cy="332399"/>
          </a:xfrm>
        </p:spPr>
        <p:txBody>
          <a:bodyPr/>
          <a:lstStyle/>
          <a:p>
            <a:endParaRPr lang="en-GB" sz="2400" dirty="0"/>
          </a:p>
        </p:txBody>
      </p:sp>
      <p:pic>
        <p:nvPicPr>
          <p:cNvPr id="3" name="Picture 2"/>
          <p:cNvPicPr>
            <a:picLocks noChangeAspect="1"/>
          </p:cNvPicPr>
          <p:nvPr/>
        </p:nvPicPr>
        <p:blipFill>
          <a:blip r:embed="rId2"/>
          <a:stretch>
            <a:fillRect/>
          </a:stretch>
        </p:blipFill>
        <p:spPr>
          <a:xfrm>
            <a:off x="504825" y="671512"/>
            <a:ext cx="11182350" cy="5514975"/>
          </a:xfrm>
          <a:prstGeom prst="rect">
            <a:avLst/>
          </a:prstGeom>
          <a:ln>
            <a:solidFill>
              <a:schemeClr val="accent1"/>
            </a:solidFill>
          </a:ln>
        </p:spPr>
      </p:pic>
    </p:spTree>
    <p:extLst>
      <p:ext uri="{BB962C8B-B14F-4D97-AF65-F5344CB8AC3E}">
        <p14:creationId xmlns:p14="http://schemas.microsoft.com/office/powerpoint/2010/main" val="180955295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5999" y="5836024"/>
            <a:ext cx="11151917" cy="332399"/>
          </a:xfrm>
        </p:spPr>
        <p:txBody>
          <a:bodyPr/>
          <a:lstStyle/>
          <a:p>
            <a:r>
              <a:rPr lang="en-GB" sz="2400" dirty="0" smtClean="0"/>
              <a:t>100% open source, community driven</a:t>
            </a:r>
            <a:endParaRPr lang="en-GB"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14" y="1524238"/>
            <a:ext cx="11428571" cy="3809524"/>
          </a:xfrm>
          <a:prstGeom prst="rect">
            <a:avLst/>
          </a:prstGeom>
        </p:spPr>
      </p:pic>
    </p:spTree>
    <p:extLst>
      <p:ext uri="{BB962C8B-B14F-4D97-AF65-F5344CB8AC3E}">
        <p14:creationId xmlns:p14="http://schemas.microsoft.com/office/powerpoint/2010/main" val="313521035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695" y="2958354"/>
            <a:ext cx="11151917" cy="623248"/>
          </a:xfrm>
        </p:spPr>
        <p:txBody>
          <a:bodyPr/>
          <a:lstStyle/>
          <a:p>
            <a:pPr algn="ctr"/>
            <a:r>
              <a:rPr lang="en-GB" dirty="0" err="1" smtClean="0"/>
              <a:t>async</a:t>
            </a:r>
            <a:r>
              <a:rPr lang="en-GB" dirty="0" smtClean="0"/>
              <a:t> { … }</a:t>
            </a:r>
            <a:endParaRPr lang="en-GB" dirty="0"/>
          </a:p>
        </p:txBody>
      </p:sp>
      <p:sp>
        <p:nvSpPr>
          <p:cNvPr id="4" name="TextBox 3"/>
          <p:cNvSpPr txBox="1"/>
          <p:nvPr/>
        </p:nvSpPr>
        <p:spPr>
          <a:xfrm>
            <a:off x="8431306" y="5405718"/>
            <a:ext cx="1899944" cy="677108"/>
          </a:xfrm>
          <a:prstGeom prst="rect">
            <a:avLst/>
          </a:prstGeom>
          <a:noFill/>
        </p:spPr>
        <p:txBody>
          <a:bodyPr wrap="none" lIns="0" tIns="0" rIns="0" bIns="0" rtlCol="0">
            <a:spAutoFit/>
          </a:bodyPr>
          <a:lstStyle/>
          <a:p>
            <a:r>
              <a:rPr lang="en-GB" sz="2200" dirty="0" smtClean="0">
                <a:gradFill>
                  <a:gsLst>
                    <a:gs pos="0">
                      <a:schemeClr val="tx1"/>
                    </a:gs>
                    <a:gs pos="86000">
                      <a:schemeClr val="tx1"/>
                    </a:gs>
                  </a:gsLst>
                  <a:lin ang="5400000" scaled="0"/>
                </a:gradFill>
                <a:latin typeface="Segoe Light" pitchFamily="34" charset="0"/>
              </a:rPr>
              <a:t>Shared memory</a:t>
            </a:r>
          </a:p>
          <a:p>
            <a:r>
              <a:rPr lang="en-GB" sz="2200" dirty="0" smtClean="0">
                <a:gradFill>
                  <a:gsLst>
                    <a:gs pos="0">
                      <a:schemeClr val="tx1"/>
                    </a:gs>
                    <a:gs pos="86000">
                      <a:schemeClr val="tx1"/>
                    </a:gs>
                  </a:gsLst>
                  <a:lin ang="5400000" scaled="0"/>
                </a:gradFill>
                <a:latin typeface="Segoe Light" pitchFamily="34" charset="0"/>
              </a:rPr>
              <a:t>Maps to tasks</a:t>
            </a:r>
          </a:p>
        </p:txBody>
      </p:sp>
    </p:spTree>
    <p:extLst>
      <p:ext uri="{BB962C8B-B14F-4D97-AF65-F5344CB8AC3E}">
        <p14:creationId xmlns:p14="http://schemas.microsoft.com/office/powerpoint/2010/main" val="375489790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695" y="2958354"/>
            <a:ext cx="11151917" cy="623248"/>
          </a:xfrm>
        </p:spPr>
        <p:txBody>
          <a:bodyPr/>
          <a:lstStyle/>
          <a:p>
            <a:pPr algn="ctr"/>
            <a:r>
              <a:rPr lang="en-GB" dirty="0" smtClean="0"/>
              <a:t>cloud { … }</a:t>
            </a:r>
            <a:endParaRPr lang="en-GB" dirty="0"/>
          </a:p>
        </p:txBody>
      </p:sp>
      <p:sp>
        <p:nvSpPr>
          <p:cNvPr id="3" name="TextBox 2"/>
          <p:cNvSpPr txBox="1"/>
          <p:nvPr/>
        </p:nvSpPr>
        <p:spPr>
          <a:xfrm>
            <a:off x="8431306" y="5405718"/>
            <a:ext cx="2332370" cy="677108"/>
          </a:xfrm>
          <a:prstGeom prst="rect">
            <a:avLst/>
          </a:prstGeom>
          <a:noFill/>
        </p:spPr>
        <p:txBody>
          <a:bodyPr wrap="none" lIns="0" tIns="0" rIns="0" bIns="0" rtlCol="0">
            <a:spAutoFit/>
          </a:bodyPr>
          <a:lstStyle/>
          <a:p>
            <a:r>
              <a:rPr lang="en-GB" sz="2200" dirty="0" smtClean="0">
                <a:gradFill>
                  <a:gsLst>
                    <a:gs pos="0">
                      <a:schemeClr val="tx1"/>
                    </a:gs>
                    <a:gs pos="86000">
                      <a:schemeClr val="tx1"/>
                    </a:gs>
                  </a:gsLst>
                  <a:lin ang="5400000" scaled="0"/>
                </a:gradFill>
                <a:latin typeface="Segoe Light" pitchFamily="34" charset="0"/>
              </a:rPr>
              <a:t>No shared memory</a:t>
            </a:r>
          </a:p>
          <a:p>
            <a:r>
              <a:rPr lang="en-GB" sz="2200" dirty="0" smtClean="0">
                <a:gradFill>
                  <a:gsLst>
                    <a:gs pos="0">
                      <a:schemeClr val="tx1"/>
                    </a:gs>
                    <a:gs pos="86000">
                      <a:schemeClr val="tx1"/>
                    </a:gs>
                  </a:gsLst>
                  <a:lin ang="5400000" scaled="0"/>
                </a:gradFill>
                <a:latin typeface="Segoe Light" pitchFamily="34" charset="0"/>
              </a:rPr>
              <a:t>Maps to cloud tasks</a:t>
            </a:r>
          </a:p>
        </p:txBody>
      </p:sp>
    </p:spTree>
    <p:extLst>
      <p:ext uri="{BB962C8B-B14F-4D97-AF65-F5344CB8AC3E}">
        <p14:creationId xmlns:p14="http://schemas.microsoft.com/office/powerpoint/2010/main" val="227530749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smtClean="0"/>
              <a:t>Demo</a:t>
            </a:r>
            <a:endParaRPr lang="en-GB" dirty="0"/>
          </a:p>
        </p:txBody>
      </p:sp>
      <p:sp>
        <p:nvSpPr>
          <p:cNvPr id="3" name="Text Placeholder 2"/>
          <p:cNvSpPr>
            <a:spLocks noGrp="1"/>
          </p:cNvSpPr>
          <p:nvPr>
            <p:ph type="body" sz="quarter" idx="11"/>
          </p:nvPr>
        </p:nvSpPr>
        <p:spPr/>
        <p:txBody>
          <a:bodyPr/>
          <a:lstStyle/>
          <a:p>
            <a:r>
              <a:rPr lang="en-GB" dirty="0" err="1" smtClean="0"/>
              <a:t>MBrace</a:t>
            </a:r>
            <a:endParaRPr lang="en-GB" dirty="0"/>
          </a:p>
        </p:txBody>
      </p:sp>
    </p:spTree>
    <p:extLst>
      <p:ext uri="{BB962C8B-B14F-4D97-AF65-F5344CB8AC3E}">
        <p14:creationId xmlns:p14="http://schemas.microsoft.com/office/powerpoint/2010/main" val="203587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4626" y="4056423"/>
            <a:ext cx="6162675" cy="3248025"/>
          </a:xfrm>
          <a:prstGeom prst="rect">
            <a:avLst/>
          </a:prstGeom>
          <a:ln>
            <a:solidFill>
              <a:schemeClr val="accent1"/>
            </a:solidFill>
          </a:ln>
        </p:spPr>
      </p:pic>
      <p:sp>
        <p:nvSpPr>
          <p:cNvPr id="4" name="Title 3"/>
          <p:cNvSpPr>
            <a:spLocks noGrp="1"/>
          </p:cNvSpPr>
          <p:nvPr>
            <p:ph type="title"/>
          </p:nvPr>
        </p:nvSpPr>
        <p:spPr/>
        <p:txBody>
          <a:bodyPr/>
          <a:lstStyle/>
          <a:p>
            <a:endParaRPr lang="en-GB"/>
          </a:p>
        </p:txBody>
      </p:sp>
      <p:pic>
        <p:nvPicPr>
          <p:cNvPr id="5" name="Picture 4"/>
          <p:cNvPicPr>
            <a:picLocks noChangeAspect="1"/>
          </p:cNvPicPr>
          <p:nvPr/>
        </p:nvPicPr>
        <p:blipFill>
          <a:blip r:embed="rId3"/>
          <a:stretch>
            <a:fillRect/>
          </a:stretch>
        </p:blipFill>
        <p:spPr>
          <a:xfrm>
            <a:off x="324130" y="607165"/>
            <a:ext cx="6810375" cy="3181350"/>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6775373" y="339257"/>
            <a:ext cx="5124450" cy="4619625"/>
          </a:xfrm>
          <a:prstGeom prst="rect">
            <a:avLst/>
          </a:prstGeom>
          <a:ln>
            <a:solidFill>
              <a:schemeClr val="accent1"/>
            </a:solidFill>
          </a:ln>
        </p:spPr>
      </p:pic>
      <p:pic>
        <p:nvPicPr>
          <p:cNvPr id="8" name="Picture 7"/>
          <p:cNvPicPr>
            <a:picLocks noChangeAspect="1"/>
          </p:cNvPicPr>
          <p:nvPr/>
        </p:nvPicPr>
        <p:blipFill>
          <a:blip r:embed="rId5"/>
          <a:stretch>
            <a:fillRect/>
          </a:stretch>
        </p:blipFill>
        <p:spPr>
          <a:xfrm>
            <a:off x="218802" y="3788515"/>
            <a:ext cx="3330949" cy="4176115"/>
          </a:xfrm>
          <a:prstGeom prst="rect">
            <a:avLst/>
          </a:prstGeom>
          <a:ln>
            <a:solidFill>
              <a:schemeClr val="accent1"/>
            </a:solidFill>
          </a:ln>
        </p:spPr>
      </p:pic>
    </p:spTree>
    <p:extLst>
      <p:ext uri="{BB962C8B-B14F-4D97-AF65-F5344CB8AC3E}">
        <p14:creationId xmlns:p14="http://schemas.microsoft.com/office/powerpoint/2010/main" val="335243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037" y="1922930"/>
            <a:ext cx="11151917" cy="2312941"/>
          </a:xfrm>
        </p:spPr>
        <p:txBody>
          <a:bodyPr/>
          <a:lstStyle/>
          <a:p>
            <a:pPr algn="ctr"/>
            <a:r>
              <a:rPr lang="en-GB" u="sng" dirty="0" smtClean="0">
                <a:latin typeface="Segoe UI Light" panose="020B0502040204020203" pitchFamily="34" charset="0"/>
                <a:cs typeface="Segoe UI Light" panose="020B0502040204020203" pitchFamily="34" charset="0"/>
              </a:rPr>
              <a:t>observation #0</a:t>
            </a:r>
            <a:br>
              <a:rPr lang="en-GB" u="sng" dirty="0" smtClean="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
            </a:r>
            <a:br>
              <a:rPr lang="en-GB" dirty="0">
                <a:latin typeface="Segoe UI Light" panose="020B0502040204020203" pitchFamily="34" charset="0"/>
                <a:cs typeface="Segoe UI Light" panose="020B0502040204020203" pitchFamily="34" charset="0"/>
              </a:rPr>
            </a:br>
            <a:r>
              <a:rPr lang="en-GB" dirty="0" smtClean="0">
                <a:latin typeface="Segoe UI Light" panose="020B0502040204020203" pitchFamily="34" charset="0"/>
                <a:cs typeface="Segoe UI Light" panose="020B0502040204020203" pitchFamily="34" charset="0"/>
              </a:rPr>
              <a:t>Growing Azure is critical to our future</a:t>
            </a:r>
            <a:r>
              <a:rPr lang="en-GB" dirty="0">
                <a:latin typeface="Segoe UI Light" panose="020B0502040204020203" pitchFamily="34" charset="0"/>
                <a:cs typeface="Segoe UI Light" panose="020B0502040204020203" pitchFamily="34" charset="0"/>
              </a:rPr>
              <a:t/>
            </a:r>
            <a:br>
              <a:rPr lang="en-GB" dirty="0">
                <a:latin typeface="Segoe UI Light" panose="020B0502040204020203" pitchFamily="34" charset="0"/>
                <a:cs typeface="Segoe UI Light" panose="020B0502040204020203" pitchFamily="34" charset="0"/>
              </a:rPr>
            </a:br>
            <a:endParaRPr lang="en-GB"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1707135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529648530"/>
              </p:ext>
            </p:extLst>
          </p:nvPr>
        </p:nvGraphicFramePr>
        <p:xfrm>
          <a:off x="519248" y="1090389"/>
          <a:ext cx="11084604" cy="52913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a:xfrm>
            <a:off x="519248" y="228601"/>
            <a:ext cx="11151917" cy="553998"/>
          </a:xfrm>
        </p:spPr>
        <p:txBody>
          <a:bodyPr/>
          <a:lstStyle/>
          <a:p>
            <a:r>
              <a:rPr lang="en-GB" sz="4000" dirty="0" smtClean="0">
                <a:latin typeface="Segoe UI Light" panose="020B0502040204020203" pitchFamily="34" charset="0"/>
              </a:rPr>
              <a:t>Summary &amp; Future</a:t>
            </a:r>
            <a:endParaRPr lang="en-GB" sz="4000" dirty="0">
              <a:latin typeface="Segoe UI Light" panose="020B0502040204020203" pitchFamily="34" charset="0"/>
            </a:endParaRPr>
          </a:p>
        </p:txBody>
      </p:sp>
    </p:spTree>
    <p:extLst>
      <p:ext uri="{BB962C8B-B14F-4D97-AF65-F5344CB8AC3E}">
        <p14:creationId xmlns:p14="http://schemas.microsoft.com/office/powerpoint/2010/main" val="1691392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152D32EF-CFEC-4F69-BED1-777A2076267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06CA93AB-4EE9-421A-8B28-42F9C1AF0E3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EB74CD55-B8D7-4B95-BBC0-D662F9CF792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32E89E9C-DC08-4594-9C1A-3D722340BA2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4D0D37AA-27C9-4A85-AEA3-3D77D72F1BD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b="1" dirty="0" smtClean="0">
                <a:solidFill>
                  <a:schemeClr val="bg1"/>
                </a:solidFill>
              </a:rPr>
              <a:t>Questions?</a:t>
            </a:r>
            <a:endParaRPr lang="en-GB" sz="5899" b="1" dirty="0">
              <a:solidFill>
                <a:schemeClr val="bg1"/>
              </a:solidFill>
            </a:endParaRPr>
          </a:p>
        </p:txBody>
      </p:sp>
    </p:spTree>
    <p:extLst>
      <p:ext uri="{BB962C8B-B14F-4D97-AF65-F5344CB8AC3E}">
        <p14:creationId xmlns:p14="http://schemas.microsoft.com/office/powerpoint/2010/main" val="3411410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037" y="1922930"/>
            <a:ext cx="11151917" cy="2492990"/>
          </a:xfrm>
        </p:spPr>
        <p:txBody>
          <a:bodyPr/>
          <a:lstStyle/>
          <a:p>
            <a:pPr algn="ctr"/>
            <a:r>
              <a:rPr lang="en-GB" u="sng" dirty="0" smtClean="0">
                <a:latin typeface="Segoe UI Light" panose="020B0502040204020203" pitchFamily="34" charset="0"/>
                <a:cs typeface="Segoe UI Light" panose="020B0502040204020203" pitchFamily="34" charset="0"/>
              </a:rPr>
              <a:t>observation #1</a:t>
            </a:r>
            <a:br>
              <a:rPr lang="en-GB" u="sng" dirty="0" smtClean="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
            </a:r>
            <a:br>
              <a:rPr lang="en-GB" dirty="0">
                <a:latin typeface="Segoe UI Light" panose="020B0502040204020203" pitchFamily="34" charset="0"/>
                <a:cs typeface="Segoe UI Light" panose="020B0502040204020203" pitchFamily="34" charset="0"/>
              </a:rPr>
            </a:br>
            <a:r>
              <a:rPr lang="en-GB" dirty="0" smtClean="0">
                <a:latin typeface="Segoe UI Light" panose="020B0502040204020203" pitchFamily="34" charset="0"/>
                <a:cs typeface="Segoe UI Light" panose="020B0502040204020203" pitchFamily="34" charset="0"/>
              </a:rPr>
              <a:t>Being great leaders in cloud programming is a part of this</a:t>
            </a:r>
            <a:endParaRPr lang="en-GB"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7833788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037" y="1922930"/>
            <a:ext cx="11151917" cy="3490186"/>
          </a:xfrm>
        </p:spPr>
        <p:txBody>
          <a:bodyPr/>
          <a:lstStyle/>
          <a:p>
            <a:pPr algn="ctr"/>
            <a:r>
              <a:rPr lang="en-GB" u="sng" dirty="0" smtClean="0">
                <a:latin typeface="Segoe UI Light" panose="020B0502040204020203" pitchFamily="34" charset="0"/>
                <a:cs typeface="Segoe UI Light" panose="020B0502040204020203" pitchFamily="34" charset="0"/>
              </a:rPr>
              <a:t>problem #1</a:t>
            </a:r>
            <a:br>
              <a:rPr lang="en-GB" u="sng" dirty="0" smtClean="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
            </a:r>
            <a:br>
              <a:rPr lang="en-GB" dirty="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I</a:t>
            </a:r>
            <a:r>
              <a:rPr lang="en-GB" dirty="0" smtClean="0">
                <a:latin typeface="Segoe UI Light" panose="020B0502040204020203" pitchFamily="34" charset="0"/>
                <a:cs typeface="Segoe UI Light" panose="020B0502040204020203" pitchFamily="34" charset="0"/>
              </a:rPr>
              <a:t>t takes a lot to be a great cloud language</a:t>
            </a:r>
            <a:br>
              <a:rPr lang="en-GB" dirty="0" smtClean="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
            </a:r>
            <a:br>
              <a:rPr lang="en-GB" dirty="0">
                <a:latin typeface="Segoe UI Light" panose="020B0502040204020203" pitchFamily="34" charset="0"/>
                <a:cs typeface="Segoe UI Light" panose="020B0502040204020203" pitchFamily="34" charset="0"/>
              </a:rPr>
            </a:br>
            <a:r>
              <a:rPr lang="en-GB" sz="3200" dirty="0" smtClean="0">
                <a:latin typeface="Segoe UI Light" panose="020B0502040204020203" pitchFamily="34" charset="0"/>
                <a:cs typeface="Segoe UI Light" panose="020B0502040204020203" pitchFamily="34" charset="0"/>
              </a:rPr>
              <a:t>functional, web, </a:t>
            </a:r>
            <a:r>
              <a:rPr lang="en-GB" sz="3200" dirty="0" err="1" smtClean="0">
                <a:latin typeface="Segoe UI Light" panose="020B0502040204020203" pitchFamily="34" charset="0"/>
                <a:cs typeface="Segoe UI Light" panose="020B0502040204020203" pitchFamily="34" charset="0"/>
              </a:rPr>
              <a:t>async</a:t>
            </a:r>
            <a:r>
              <a:rPr lang="en-GB" sz="3200" dirty="0" smtClean="0">
                <a:latin typeface="Segoe UI Light" panose="020B0502040204020203" pitchFamily="34" charset="0"/>
                <a:cs typeface="Segoe UI Light" panose="020B0502040204020203" pitchFamily="34" charset="0"/>
              </a:rPr>
              <a:t>, actors, big data, analytics, time series, data frames, HDFS, GPGPU, data integration, …  </a:t>
            </a:r>
            <a:endParaRPr lang="en-GB" sz="32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7916613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037" y="1922930"/>
            <a:ext cx="11151917" cy="4695131"/>
          </a:xfrm>
        </p:spPr>
        <p:txBody>
          <a:bodyPr/>
          <a:lstStyle/>
          <a:p>
            <a:pPr algn="ctr"/>
            <a:r>
              <a:rPr lang="en-GB" u="sng" dirty="0" smtClean="0">
                <a:latin typeface="Segoe UI Light" panose="020B0502040204020203" pitchFamily="34" charset="0"/>
                <a:cs typeface="Segoe UI Light" panose="020B0502040204020203" pitchFamily="34" charset="0"/>
              </a:rPr>
              <a:t>problem #2</a:t>
            </a:r>
            <a:br>
              <a:rPr lang="en-GB" u="sng" dirty="0" smtClean="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
            </a:r>
            <a:br>
              <a:rPr lang="en-GB" dirty="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M</a:t>
            </a:r>
            <a:r>
              <a:rPr lang="en-GB" dirty="0" smtClean="0">
                <a:latin typeface="Segoe UI Light" panose="020B0502040204020203" pitchFamily="34" charset="0"/>
                <a:cs typeface="Segoe UI Light" panose="020B0502040204020203" pitchFamily="34" charset="0"/>
              </a:rPr>
              <a:t>aking great cloud programming tech is hard, expensive and risky</a:t>
            </a:r>
            <a:br>
              <a:rPr lang="en-GB" dirty="0" smtClean="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
            </a:r>
            <a:br>
              <a:rPr lang="en-GB" dirty="0">
                <a:latin typeface="Segoe UI Light" panose="020B0502040204020203" pitchFamily="34" charset="0"/>
                <a:cs typeface="Segoe UI Light" panose="020B0502040204020203" pitchFamily="34" charset="0"/>
              </a:rPr>
            </a:br>
            <a:r>
              <a:rPr lang="en-GB" sz="2400" dirty="0" smtClean="0">
                <a:latin typeface="Segoe UI Light" panose="020B0502040204020203" pitchFamily="34" charset="0"/>
                <a:cs typeface="Segoe UI Light" panose="020B0502040204020203" pitchFamily="34" charset="0"/>
              </a:rPr>
              <a:t>Microsoft history is littered with expensive failures (WCF!) and ignored successes (Rx!)</a:t>
            </a:r>
            <a:r>
              <a:rPr lang="en-GB" sz="4400" dirty="0" smtClean="0">
                <a:latin typeface="Segoe UI Light" panose="020B0502040204020203" pitchFamily="34" charset="0"/>
                <a:cs typeface="Segoe UI Light" panose="020B0502040204020203" pitchFamily="34" charset="0"/>
              </a:rPr>
              <a:t/>
            </a:r>
            <a:br>
              <a:rPr lang="en-GB" sz="4400" dirty="0" smtClean="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
            </a:r>
            <a:br>
              <a:rPr lang="en-GB"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6923672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695" y="1896036"/>
            <a:ext cx="11151917" cy="2936188"/>
          </a:xfrm>
        </p:spPr>
        <p:txBody>
          <a:bodyPr/>
          <a:lstStyle/>
          <a:p>
            <a:pPr algn="ctr"/>
            <a:r>
              <a:rPr lang="en-GB" u="sng" dirty="0" smtClean="0">
                <a:latin typeface="Segoe UI Light" panose="020B0502040204020203" pitchFamily="34" charset="0"/>
                <a:cs typeface="Segoe UI Light" panose="020B0502040204020203" pitchFamily="34" charset="0"/>
              </a:rPr>
              <a:t>problem #3 </a:t>
            </a:r>
            <a:br>
              <a:rPr lang="en-GB" u="sng" dirty="0" smtClean="0">
                <a:latin typeface="Segoe UI Light" panose="020B0502040204020203" pitchFamily="34" charset="0"/>
                <a:cs typeface="Segoe UI Light" panose="020B0502040204020203" pitchFamily="34" charset="0"/>
              </a:rPr>
            </a:br>
            <a:r>
              <a:rPr lang="en-GB" dirty="0" smtClean="0">
                <a:latin typeface="Segoe UI Light" panose="020B0502040204020203" pitchFamily="34" charset="0"/>
                <a:cs typeface="Segoe UI Light" panose="020B0502040204020203" pitchFamily="34" charset="0"/>
              </a:rPr>
              <a:t/>
            </a:r>
            <a:br>
              <a:rPr lang="en-GB" dirty="0" smtClean="0">
                <a:latin typeface="Segoe UI Light" panose="020B0502040204020203" pitchFamily="34" charset="0"/>
                <a:cs typeface="Segoe UI Light" panose="020B0502040204020203" pitchFamily="34" charset="0"/>
              </a:rPr>
            </a:br>
            <a:r>
              <a:rPr lang="en-GB" dirty="0" smtClean="0">
                <a:latin typeface="Segoe UI Light" panose="020B0502040204020203" pitchFamily="34" charset="0"/>
                <a:cs typeface="Segoe UI Light" panose="020B0502040204020203" pitchFamily="34" charset="0"/>
              </a:rPr>
              <a:t>Openness wins in cloud programming tech</a:t>
            </a:r>
            <a:br>
              <a:rPr lang="en-GB" dirty="0" smtClean="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
            </a:r>
            <a:br>
              <a:rPr lang="en-GB" dirty="0">
                <a:latin typeface="Segoe UI Light" panose="020B0502040204020203" pitchFamily="34" charset="0"/>
                <a:cs typeface="Segoe UI Light" panose="020B0502040204020203" pitchFamily="34" charset="0"/>
              </a:rPr>
            </a:br>
            <a:r>
              <a:rPr lang="en-GB" sz="2800" dirty="0" smtClean="0">
                <a:latin typeface="Segoe UI Light" panose="020B0502040204020203" pitchFamily="34" charset="0"/>
                <a:cs typeface="Segoe UI Light" panose="020B0502040204020203" pitchFamily="34" charset="0"/>
              </a:rPr>
              <a:t>better, more viral, </a:t>
            </a:r>
            <a:r>
              <a:rPr lang="en-GB" sz="2800" dirty="0" err="1" smtClean="0">
                <a:latin typeface="Segoe UI Light" panose="020B0502040204020203" pitchFamily="34" charset="0"/>
                <a:cs typeface="Segoe UI Light" panose="020B0502040204020203" pitchFamily="34" charset="0"/>
              </a:rPr>
              <a:t>darwinian</a:t>
            </a:r>
            <a:r>
              <a:rPr lang="en-GB" sz="2800" dirty="0" smtClean="0">
                <a:latin typeface="Segoe UI Light" panose="020B0502040204020203" pitchFamily="34" charset="0"/>
                <a:cs typeface="Segoe UI Light" panose="020B0502040204020203" pitchFamily="34" charset="0"/>
              </a:rPr>
              <a:t>, sustainable, multi-contributor</a:t>
            </a:r>
            <a:endParaRPr lang="en-GB"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1476011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695" y="1866974"/>
            <a:ext cx="11151917" cy="3739485"/>
          </a:xfrm>
        </p:spPr>
        <p:txBody>
          <a:bodyPr/>
          <a:lstStyle/>
          <a:p>
            <a:pPr algn="ctr"/>
            <a:r>
              <a:rPr lang="en-GB" u="sng" dirty="0" smtClean="0">
                <a:latin typeface="Segoe UI Light" panose="020B0502040204020203" pitchFamily="34" charset="0"/>
                <a:cs typeface="Segoe UI Light" panose="020B0502040204020203" pitchFamily="34" charset="0"/>
              </a:rPr>
              <a:t>approach:</a:t>
            </a:r>
            <a:br>
              <a:rPr lang="en-GB" u="sng" dirty="0" smtClean="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
            </a:r>
            <a:br>
              <a:rPr lang="en-GB" dirty="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A</a:t>
            </a:r>
            <a:r>
              <a:rPr lang="en-GB" dirty="0" smtClean="0">
                <a:latin typeface="Segoe UI Light" panose="020B0502040204020203" pitchFamily="34" charset="0"/>
                <a:cs typeface="Segoe UI Light" panose="020B0502040204020203" pitchFamily="34" charset="0"/>
              </a:rPr>
              <a:t>ssess and embrace F# open, community-developed cloud tech for Azure</a:t>
            </a:r>
            <a:br>
              <a:rPr lang="en-GB" dirty="0" smtClean="0">
                <a:latin typeface="Segoe UI Light" panose="020B0502040204020203" pitchFamily="34" charset="0"/>
                <a:cs typeface="Segoe UI Light" panose="020B0502040204020203" pitchFamily="34" charset="0"/>
              </a:rPr>
            </a:br>
            <a:r>
              <a:rPr lang="en-GB" dirty="0" smtClean="0">
                <a:latin typeface="Segoe UI Light" panose="020B0502040204020203" pitchFamily="34" charset="0"/>
                <a:cs typeface="Segoe UI Light" panose="020B0502040204020203" pitchFamily="34" charset="0"/>
              </a:rPr>
              <a:t/>
            </a:r>
            <a:br>
              <a:rPr lang="en-GB" dirty="0" smtClean="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3889559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77140189"/>
              </p:ext>
            </p:extLst>
          </p:nvPr>
        </p:nvGraphicFramePr>
        <p:xfrm>
          <a:off x="532695" y="1202797"/>
          <a:ext cx="11628952" cy="4632960"/>
        </p:xfrm>
        <a:graphic>
          <a:graphicData uri="http://schemas.openxmlformats.org/drawingml/2006/table">
            <a:tbl>
              <a:tblPr firstRow="1" bandRow="1">
                <a:tableStyleId>{2D5ABB26-0587-4C30-8999-92F81FD0307C}</a:tableStyleId>
              </a:tblPr>
              <a:tblGrid>
                <a:gridCol w="5894999"/>
                <a:gridCol w="510988"/>
                <a:gridCol w="2702859"/>
                <a:gridCol w="645459"/>
                <a:gridCol w="1874647"/>
              </a:tblGrid>
              <a:tr h="370840">
                <a:tc>
                  <a:txBody>
                    <a:bodyPr/>
                    <a:lstStyle/>
                    <a:p>
                      <a:r>
                        <a:rPr lang="en-GB" sz="3200" dirty="0" smtClean="0">
                          <a:latin typeface="Segoe UI Light" panose="020B0502040204020203" pitchFamily="34" charset="0"/>
                          <a:cs typeface="Segoe UI Light" panose="020B0502040204020203" pitchFamily="34" charset="0"/>
                        </a:rPr>
                        <a:t>Language</a:t>
                      </a:r>
                      <a:endParaRPr lang="en-GB" sz="3200" dirty="0">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c>
                  <a:txBody>
                    <a:bodyPr/>
                    <a:lstStyle/>
                    <a:p>
                      <a:r>
                        <a:rPr lang="en-GB" sz="3200" dirty="0" smtClean="0">
                          <a:latin typeface="Segoe UI Light" panose="020B0502040204020203" pitchFamily="34" charset="0"/>
                          <a:cs typeface="Segoe UI Light" panose="020B0502040204020203" pitchFamily="34" charset="0"/>
                        </a:rPr>
                        <a:t>F# </a:t>
                      </a:r>
                      <a:endParaRPr lang="en-GB" sz="3200" dirty="0">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c>
                  <a:txBody>
                    <a:bodyPr/>
                    <a:lstStyle/>
                    <a:p>
                      <a:r>
                        <a:rPr lang="en-GB" sz="3200" dirty="0" smtClean="0">
                          <a:latin typeface="Segoe UI Light" panose="020B0502040204020203" pitchFamily="34" charset="0"/>
                          <a:cs typeface="Segoe UI Light" panose="020B0502040204020203" pitchFamily="34" charset="0"/>
                        </a:rPr>
                        <a:t>C#</a:t>
                      </a:r>
                      <a:endParaRPr lang="en-GB" sz="3200" dirty="0">
                        <a:latin typeface="Segoe UI Light" panose="020B0502040204020203" pitchFamily="34" charset="0"/>
                        <a:cs typeface="Segoe UI Light" panose="020B0502040204020203" pitchFamily="34" charset="0"/>
                      </a:endParaRPr>
                    </a:p>
                  </a:txBody>
                  <a:tcPr/>
                </a:tc>
              </a:tr>
              <a:tr h="370840">
                <a:tc>
                  <a:txBody>
                    <a:bodyPr/>
                    <a:lstStyle/>
                    <a:p>
                      <a:r>
                        <a:rPr lang="en-GB" sz="3200" dirty="0" smtClean="0">
                          <a:latin typeface="Segoe UI Light" panose="020B0502040204020203" pitchFamily="34" charset="0"/>
                          <a:cs typeface="Segoe UI Light" panose="020B0502040204020203" pitchFamily="34" charset="0"/>
                        </a:rPr>
                        <a:t>Web</a:t>
                      </a:r>
                      <a:endParaRPr lang="en-GB" sz="3200" dirty="0">
                        <a:latin typeface="Segoe UI Light" panose="020B0502040204020203" pitchFamily="34" charset="0"/>
                        <a:cs typeface="Segoe UI Light" panose="020B0502040204020203" pitchFamily="34" charset="0"/>
                      </a:endParaRPr>
                    </a:p>
                  </a:txBody>
                  <a:tcPr/>
                </a:tc>
                <a:tc>
                  <a:txBody>
                    <a:bodyPr/>
                    <a:lstStyle/>
                    <a:p>
                      <a:r>
                        <a:rPr lang="en-GB" sz="32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½</a:t>
                      </a:r>
                      <a:endParaRPr lang="en-GB" sz="3200" dirty="0">
                        <a:solidFill>
                          <a:srgbClr val="FF0000"/>
                        </a:solidFill>
                        <a:latin typeface="Segoe UI Light" panose="020B0502040204020203" pitchFamily="34" charset="0"/>
                        <a:cs typeface="Segoe UI Light" panose="020B0502040204020203" pitchFamily="34" charset="0"/>
                      </a:endParaRPr>
                    </a:p>
                  </a:txBody>
                  <a:tcPr/>
                </a:tc>
                <a:tc>
                  <a:txBody>
                    <a:bodyPr/>
                    <a:lstStyle/>
                    <a:p>
                      <a:r>
                        <a:rPr lang="en-GB" sz="3200" dirty="0" smtClean="0">
                          <a:latin typeface="Segoe UI Light" panose="020B0502040204020203" pitchFamily="34" charset="0"/>
                          <a:cs typeface="Segoe UI Light" panose="020B0502040204020203" pitchFamily="34" charset="0"/>
                        </a:rPr>
                        <a:t>     </a:t>
                      </a:r>
                      <a:endParaRPr lang="en-GB" sz="3200" dirty="0">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c>
                  <a:txBody>
                    <a:bodyPr/>
                    <a:lstStyle/>
                    <a:p>
                      <a:r>
                        <a:rPr lang="en-GB" sz="3200" dirty="0" smtClean="0">
                          <a:latin typeface="Segoe UI Light" panose="020B0502040204020203" pitchFamily="34" charset="0"/>
                          <a:cs typeface="Segoe UI Light" panose="020B0502040204020203" pitchFamily="34" charset="0"/>
                        </a:rPr>
                        <a:t>ASP.NET</a:t>
                      </a:r>
                      <a:endParaRPr lang="en-GB" sz="3200" dirty="0">
                        <a:latin typeface="Segoe UI Light" panose="020B0502040204020203" pitchFamily="34" charset="0"/>
                        <a:cs typeface="Segoe UI Light" panose="020B0502040204020203" pitchFamily="34" charset="0"/>
                      </a:endParaRPr>
                    </a:p>
                  </a:txBody>
                  <a:tcPr/>
                </a:tc>
              </a:tr>
              <a:tr h="370840">
                <a:tc>
                  <a:txBody>
                    <a:bodyPr/>
                    <a:lstStyle/>
                    <a:p>
                      <a:r>
                        <a:rPr lang="en-GB" sz="3200" dirty="0" smtClean="0">
                          <a:latin typeface="Segoe UI Light" panose="020B0502040204020203" pitchFamily="34" charset="0"/>
                          <a:cs typeface="Segoe UI Light" panose="020B0502040204020203" pitchFamily="34" charset="0"/>
                        </a:rPr>
                        <a:t>Big Data + Big Compute</a:t>
                      </a:r>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endParaRPr lang="en-GB" sz="3200" dirty="0">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endParaRPr lang="en-GB" sz="3200" dirty="0" smtClean="0">
                        <a:solidFill>
                          <a:srgbClr val="FF0000"/>
                        </a:solidFill>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r>
              <a:tr h="370840">
                <a:tc>
                  <a:txBody>
                    <a:bodyPr/>
                    <a:lstStyle/>
                    <a:p>
                      <a:r>
                        <a:rPr lang="en-GB" sz="3200" dirty="0" smtClean="0">
                          <a:latin typeface="Segoe UI Light" panose="020B0502040204020203" pitchFamily="34" charset="0"/>
                          <a:cs typeface="Segoe UI Light" panose="020B0502040204020203" pitchFamily="34" charset="0"/>
                        </a:rPr>
                        <a:t>Actors</a:t>
                      </a:r>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endParaRPr lang="en-GB" sz="3200" dirty="0">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endParaRPr lang="en-GB" sz="3200" dirty="0" smtClean="0">
                        <a:solidFill>
                          <a:srgbClr val="FF0000"/>
                        </a:solidFill>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r>
              <a:tr h="370840">
                <a:tc>
                  <a:txBody>
                    <a:bodyPr/>
                    <a:lstStyle/>
                    <a:p>
                      <a:r>
                        <a:rPr lang="en-GB" sz="3200" dirty="0" smtClean="0">
                          <a:latin typeface="Segoe UI Light" panose="020B0502040204020203" pitchFamily="34" charset="0"/>
                          <a:cs typeface="Segoe UI Light" panose="020B0502040204020203" pitchFamily="34" charset="0"/>
                        </a:rPr>
                        <a:t>Data Analytics</a:t>
                      </a:r>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endParaRPr lang="en-GB" sz="3200" dirty="0" smtClean="0">
                        <a:solidFill>
                          <a:srgbClr val="FF0000"/>
                        </a:solidFill>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endParaRPr lang="en-GB" sz="3200" dirty="0" smtClean="0">
                        <a:solidFill>
                          <a:srgbClr val="FF0000"/>
                        </a:solidFill>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r>
              <a:tr h="370840">
                <a:tc>
                  <a:txBody>
                    <a:bodyPr/>
                    <a:lstStyle/>
                    <a:p>
                      <a:r>
                        <a:rPr lang="en-GB" sz="3200" dirty="0" smtClean="0">
                          <a:latin typeface="Segoe UI Light" panose="020B0502040204020203" pitchFamily="34" charset="0"/>
                          <a:cs typeface="Segoe UI Light" panose="020B0502040204020203" pitchFamily="34" charset="0"/>
                        </a:rPr>
                        <a:t>GPU</a:t>
                      </a:r>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endParaRPr lang="en-GB" sz="3200" dirty="0" smtClean="0">
                        <a:solidFill>
                          <a:srgbClr val="FF0000"/>
                        </a:solidFill>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endParaRPr lang="en-GB" sz="3200" dirty="0" smtClean="0">
                        <a:solidFill>
                          <a:srgbClr val="FF0000"/>
                        </a:solidFill>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r>
              <a:tr h="370840">
                <a:tc>
                  <a:txBody>
                    <a:bodyPr/>
                    <a:lstStyle/>
                    <a:p>
                      <a:r>
                        <a:rPr lang="en-GB" sz="3200" dirty="0" smtClean="0">
                          <a:latin typeface="Segoe UI Light" panose="020B0502040204020203" pitchFamily="34" charset="0"/>
                          <a:cs typeface="Segoe UI Light" panose="020B0502040204020203" pitchFamily="34" charset="0"/>
                        </a:rPr>
                        <a:t>Simple</a:t>
                      </a:r>
                      <a:r>
                        <a:rPr lang="en-GB" sz="3200" baseline="0" dirty="0" smtClean="0">
                          <a:latin typeface="Segoe UI Light" panose="020B0502040204020203" pitchFamily="34" charset="0"/>
                          <a:cs typeface="Segoe UI Light" panose="020B0502040204020203" pitchFamily="34" charset="0"/>
                        </a:rPr>
                        <a:t> </a:t>
                      </a:r>
                      <a:r>
                        <a:rPr lang="en-GB" sz="3200" dirty="0" smtClean="0">
                          <a:latin typeface="Segoe UI Light" panose="020B0502040204020203" pitchFamily="34" charset="0"/>
                          <a:cs typeface="Segoe UI Light" panose="020B0502040204020203" pitchFamily="34" charset="0"/>
                        </a:rPr>
                        <a:t>Data</a:t>
                      </a:r>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endParaRPr lang="en-GB" sz="3200" dirty="0" smtClean="0">
                        <a:solidFill>
                          <a:srgbClr val="FF0000"/>
                        </a:solidFill>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endParaRPr lang="en-GB" sz="3200" dirty="0" smtClean="0">
                        <a:solidFill>
                          <a:srgbClr val="FF0000"/>
                        </a:solidFill>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r>
              <a:tr h="370840">
                <a:tc>
                  <a:txBody>
                    <a:bodyPr/>
                    <a:lstStyle/>
                    <a:p>
                      <a:r>
                        <a:rPr lang="en-GB" sz="3200" dirty="0" smtClean="0">
                          <a:latin typeface="Segoe UI Light" panose="020B0502040204020203" pitchFamily="34" charset="0"/>
                          <a:cs typeface="Segoe UI Light" panose="020B0502040204020203" pitchFamily="34" charset="0"/>
                        </a:rPr>
                        <a:t>Cloud Data</a:t>
                      </a:r>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endParaRPr lang="en-GB" sz="3200" dirty="0" smtClean="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endParaRPr lang="en-GB" sz="3200" dirty="0" smtClean="0">
                        <a:solidFill>
                          <a:srgbClr val="FF0000"/>
                        </a:solidFill>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endParaRPr lang="en-GB" sz="3200" dirty="0" smtClean="0">
                        <a:latin typeface="Segoe UI Light" panose="020B0502040204020203" pitchFamily="34" charset="0"/>
                        <a:cs typeface="Segoe UI Light" panose="020B0502040204020203" pitchFamily="34" charset="0"/>
                      </a:endParaRPr>
                    </a:p>
                  </a:txBody>
                  <a:tcPr/>
                </a:tc>
              </a:tr>
            </a:tbl>
          </a:graphicData>
        </a:graphic>
      </p:graphicFrame>
      <p:pic>
        <p:nvPicPr>
          <p:cNvPr id="5" name="Picture 4"/>
          <p:cNvPicPr>
            <a:picLocks noChangeAspect="1"/>
          </p:cNvPicPr>
          <p:nvPr/>
        </p:nvPicPr>
        <p:blipFill>
          <a:blip r:embed="rId2"/>
          <a:stretch>
            <a:fillRect/>
          </a:stretch>
        </p:blipFill>
        <p:spPr>
          <a:xfrm>
            <a:off x="6382636" y="1207993"/>
            <a:ext cx="579063" cy="593911"/>
          </a:xfrm>
          <a:prstGeom prst="rect">
            <a:avLst/>
          </a:prstGeom>
        </p:spPr>
      </p:pic>
      <p:sp>
        <p:nvSpPr>
          <p:cNvPr id="6" name="Title 5"/>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2012</a:t>
            </a:r>
            <a:endParaRPr lang="en-GB" dirty="0">
              <a:latin typeface="Segoe UI Light" panose="020B0502040204020203" pitchFamily="34" charset="0"/>
              <a:cs typeface="Segoe UI Light" panose="020B0502040204020203" pitchFamily="34" charset="0"/>
            </a:endParaRPr>
          </a:p>
        </p:txBody>
      </p:sp>
      <p:pic>
        <p:nvPicPr>
          <p:cNvPr id="14" name="Picture 13"/>
          <p:cNvPicPr>
            <a:picLocks noChangeAspect="1"/>
          </p:cNvPicPr>
          <p:nvPr/>
        </p:nvPicPr>
        <p:blipFill>
          <a:blip r:embed="rId2"/>
          <a:stretch>
            <a:fillRect/>
          </a:stretch>
        </p:blipFill>
        <p:spPr>
          <a:xfrm>
            <a:off x="9681647" y="1207992"/>
            <a:ext cx="579063" cy="593911"/>
          </a:xfrm>
          <a:prstGeom prst="rect">
            <a:avLst/>
          </a:prstGeom>
        </p:spPr>
      </p:pic>
      <p:pic>
        <p:nvPicPr>
          <p:cNvPr id="15" name="Picture 14"/>
          <p:cNvPicPr>
            <a:picLocks noChangeAspect="1"/>
          </p:cNvPicPr>
          <p:nvPr/>
        </p:nvPicPr>
        <p:blipFill>
          <a:blip r:embed="rId2"/>
          <a:stretch>
            <a:fillRect/>
          </a:stretch>
        </p:blipFill>
        <p:spPr>
          <a:xfrm>
            <a:off x="9681646" y="1801903"/>
            <a:ext cx="579063" cy="593911"/>
          </a:xfrm>
          <a:prstGeom prst="rect">
            <a:avLst/>
          </a:prstGeom>
        </p:spPr>
      </p:pic>
    </p:spTree>
    <p:extLst>
      <p:ext uri="{BB962C8B-B14F-4D97-AF65-F5344CB8AC3E}">
        <p14:creationId xmlns:p14="http://schemas.microsoft.com/office/powerpoint/2010/main" val="368983673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61150031"/>
              </p:ext>
            </p:extLst>
          </p:nvPr>
        </p:nvGraphicFramePr>
        <p:xfrm>
          <a:off x="532695" y="1202797"/>
          <a:ext cx="11628952" cy="4632960"/>
        </p:xfrm>
        <a:graphic>
          <a:graphicData uri="http://schemas.openxmlformats.org/drawingml/2006/table">
            <a:tbl>
              <a:tblPr firstRow="1" bandRow="1">
                <a:tableStyleId>{2D5ABB26-0587-4C30-8999-92F81FD0307C}</a:tableStyleId>
              </a:tblPr>
              <a:tblGrid>
                <a:gridCol w="5894999"/>
                <a:gridCol w="510988"/>
                <a:gridCol w="2702859"/>
                <a:gridCol w="645459"/>
                <a:gridCol w="1874647"/>
              </a:tblGrid>
              <a:tr h="370840">
                <a:tc>
                  <a:txBody>
                    <a:bodyPr/>
                    <a:lstStyle/>
                    <a:p>
                      <a:r>
                        <a:rPr lang="en-GB" sz="3200" dirty="0" smtClean="0">
                          <a:latin typeface="Segoe UI Light" panose="020B0502040204020203" pitchFamily="34" charset="0"/>
                          <a:cs typeface="Segoe UI Light" panose="020B0502040204020203" pitchFamily="34" charset="0"/>
                        </a:rPr>
                        <a:t>Language</a:t>
                      </a:r>
                      <a:endParaRPr lang="en-GB" sz="3200" dirty="0">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c>
                  <a:txBody>
                    <a:bodyPr/>
                    <a:lstStyle/>
                    <a:p>
                      <a:r>
                        <a:rPr lang="en-GB" sz="3200" dirty="0" smtClean="0">
                          <a:latin typeface="Segoe UI Light" panose="020B0502040204020203" pitchFamily="34" charset="0"/>
                          <a:cs typeface="Segoe UI Light" panose="020B0502040204020203" pitchFamily="34" charset="0"/>
                        </a:rPr>
                        <a:t>F# </a:t>
                      </a:r>
                      <a:endParaRPr lang="en-GB" sz="3200" dirty="0">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c>
                  <a:txBody>
                    <a:bodyPr/>
                    <a:lstStyle/>
                    <a:p>
                      <a:r>
                        <a:rPr lang="en-GB" sz="3200" dirty="0" smtClean="0">
                          <a:latin typeface="Segoe UI Light" panose="020B0502040204020203" pitchFamily="34" charset="0"/>
                          <a:cs typeface="Segoe UI Light" panose="020B0502040204020203" pitchFamily="34" charset="0"/>
                        </a:rPr>
                        <a:t>C#</a:t>
                      </a:r>
                      <a:endParaRPr lang="en-GB" sz="3200" dirty="0">
                        <a:latin typeface="Segoe UI Light" panose="020B0502040204020203" pitchFamily="34" charset="0"/>
                        <a:cs typeface="Segoe UI Light" panose="020B0502040204020203" pitchFamily="34" charset="0"/>
                      </a:endParaRPr>
                    </a:p>
                  </a:txBody>
                  <a:tcPr/>
                </a:tc>
              </a:tr>
              <a:tr h="370840">
                <a:tc>
                  <a:txBody>
                    <a:bodyPr/>
                    <a:lstStyle/>
                    <a:p>
                      <a:r>
                        <a:rPr lang="en-GB" sz="3200" dirty="0" smtClean="0">
                          <a:latin typeface="Segoe UI Light" panose="020B0502040204020203" pitchFamily="34" charset="0"/>
                          <a:cs typeface="Segoe UI Light" panose="020B0502040204020203" pitchFamily="34" charset="0"/>
                        </a:rPr>
                        <a:t>Web</a:t>
                      </a:r>
                      <a:endParaRPr lang="en-GB" sz="3200" dirty="0">
                        <a:latin typeface="Segoe UI Light" panose="020B0502040204020203" pitchFamily="34" charset="0"/>
                        <a:cs typeface="Segoe UI Light" panose="020B0502040204020203" pitchFamily="34" charset="0"/>
                      </a:endParaRPr>
                    </a:p>
                  </a:txBody>
                  <a:tcPr/>
                </a:tc>
                <a:tc>
                  <a:txBody>
                    <a:bodyPr/>
                    <a:lstStyle/>
                    <a:p>
                      <a:r>
                        <a:rPr lang="en-GB" sz="32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½</a:t>
                      </a:r>
                      <a:endParaRPr lang="en-GB" sz="3200" dirty="0">
                        <a:solidFill>
                          <a:srgbClr val="FF0000"/>
                        </a:solidFill>
                        <a:latin typeface="Segoe UI Light" panose="020B0502040204020203" pitchFamily="34" charset="0"/>
                        <a:cs typeface="Segoe UI Light" panose="020B0502040204020203" pitchFamily="34" charset="0"/>
                      </a:endParaRPr>
                    </a:p>
                  </a:txBody>
                  <a:tcPr/>
                </a:tc>
                <a:tc>
                  <a:txBody>
                    <a:bodyPr/>
                    <a:lstStyle/>
                    <a:p>
                      <a:r>
                        <a:rPr lang="en-GB" sz="3200" dirty="0" smtClean="0">
                          <a:latin typeface="Segoe UI Light" panose="020B0502040204020203" pitchFamily="34" charset="0"/>
                          <a:cs typeface="Segoe UI Light" panose="020B0502040204020203" pitchFamily="34" charset="0"/>
                        </a:rPr>
                        <a:t>     </a:t>
                      </a:r>
                      <a:endParaRPr lang="en-GB" sz="3200" dirty="0">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c>
                  <a:txBody>
                    <a:bodyPr/>
                    <a:lstStyle/>
                    <a:p>
                      <a:r>
                        <a:rPr lang="en-GB" sz="3200" dirty="0" smtClean="0">
                          <a:latin typeface="Segoe UI Light" panose="020B0502040204020203" pitchFamily="34" charset="0"/>
                          <a:cs typeface="Segoe UI Light" panose="020B0502040204020203" pitchFamily="34" charset="0"/>
                        </a:rPr>
                        <a:t>ASP.NET</a:t>
                      </a:r>
                      <a:endParaRPr lang="en-GB" sz="3200" dirty="0">
                        <a:latin typeface="Segoe UI Light" panose="020B0502040204020203" pitchFamily="34" charset="0"/>
                        <a:cs typeface="Segoe UI Light" panose="020B0502040204020203" pitchFamily="34" charset="0"/>
                      </a:endParaRPr>
                    </a:p>
                  </a:txBody>
                  <a:tcPr/>
                </a:tc>
              </a:tr>
              <a:tr h="370840">
                <a:tc>
                  <a:txBody>
                    <a:bodyPr/>
                    <a:lstStyle/>
                    <a:p>
                      <a:r>
                        <a:rPr lang="en-GB" sz="3200" dirty="0" smtClean="0">
                          <a:latin typeface="Segoe UI Light" panose="020B0502040204020203" pitchFamily="34" charset="0"/>
                          <a:cs typeface="Segoe UI Light" panose="020B0502040204020203" pitchFamily="34" charset="0"/>
                        </a:rPr>
                        <a:t>Big Data + Big Compute</a:t>
                      </a:r>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2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a:t>
                      </a:r>
                      <a:endParaRPr lang="en-GB" sz="3200" dirty="0">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2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a:t>
                      </a:r>
                      <a:endParaRPr lang="en-GB" sz="3200" dirty="0" smtClean="0">
                        <a:solidFill>
                          <a:srgbClr val="FF0000"/>
                        </a:solidFill>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r>
              <a:tr h="370840">
                <a:tc>
                  <a:txBody>
                    <a:bodyPr/>
                    <a:lstStyle/>
                    <a:p>
                      <a:r>
                        <a:rPr lang="en-GB" sz="3200" dirty="0" smtClean="0">
                          <a:latin typeface="Segoe UI Light" panose="020B0502040204020203" pitchFamily="34" charset="0"/>
                          <a:cs typeface="Segoe UI Light" panose="020B0502040204020203" pitchFamily="34" charset="0"/>
                        </a:rPr>
                        <a:t>Actors</a:t>
                      </a:r>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2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½ </a:t>
                      </a:r>
                      <a:endParaRPr lang="en-GB" sz="3200" dirty="0">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2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a:t>
                      </a:r>
                      <a:endParaRPr lang="en-GB" sz="3200" dirty="0" smtClean="0">
                        <a:solidFill>
                          <a:srgbClr val="FF0000"/>
                        </a:solidFill>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r>
              <a:tr h="370840">
                <a:tc>
                  <a:txBody>
                    <a:bodyPr/>
                    <a:lstStyle/>
                    <a:p>
                      <a:r>
                        <a:rPr lang="en-GB" sz="3200" dirty="0" smtClean="0">
                          <a:latin typeface="Segoe UI Light" panose="020B0502040204020203" pitchFamily="34" charset="0"/>
                          <a:cs typeface="Segoe UI Light" panose="020B0502040204020203" pitchFamily="34" charset="0"/>
                        </a:rPr>
                        <a:t>Data Analytics</a:t>
                      </a:r>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2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a:t>
                      </a:r>
                      <a:endParaRPr lang="en-GB" sz="3200" dirty="0" smtClean="0">
                        <a:solidFill>
                          <a:srgbClr val="FF0000"/>
                        </a:solidFill>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2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½</a:t>
                      </a:r>
                      <a:endParaRPr lang="en-GB" sz="3200" dirty="0" smtClean="0">
                        <a:solidFill>
                          <a:srgbClr val="FF0000"/>
                        </a:solidFill>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r>
              <a:tr h="370840">
                <a:tc>
                  <a:txBody>
                    <a:bodyPr/>
                    <a:lstStyle/>
                    <a:p>
                      <a:r>
                        <a:rPr lang="en-GB" sz="3200" dirty="0" smtClean="0">
                          <a:latin typeface="Segoe UI Light" panose="020B0502040204020203" pitchFamily="34" charset="0"/>
                          <a:cs typeface="Segoe UI Light" panose="020B0502040204020203" pitchFamily="34" charset="0"/>
                        </a:rPr>
                        <a:t>GPU</a:t>
                      </a:r>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2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a:t>
                      </a:r>
                      <a:endParaRPr lang="en-GB" sz="3200" dirty="0" smtClean="0">
                        <a:solidFill>
                          <a:srgbClr val="FF0000"/>
                        </a:solidFill>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2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a:t>
                      </a:r>
                      <a:endParaRPr lang="en-GB" sz="3200" dirty="0" smtClean="0">
                        <a:solidFill>
                          <a:srgbClr val="FF0000"/>
                        </a:solidFill>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r>
              <a:tr h="370840">
                <a:tc>
                  <a:txBody>
                    <a:bodyPr/>
                    <a:lstStyle/>
                    <a:p>
                      <a:r>
                        <a:rPr lang="en-GB" sz="3200" dirty="0" smtClean="0">
                          <a:latin typeface="Segoe UI Light" panose="020B0502040204020203" pitchFamily="34" charset="0"/>
                          <a:cs typeface="Segoe UI Light" panose="020B0502040204020203" pitchFamily="34" charset="0"/>
                        </a:rPr>
                        <a:t>Simple</a:t>
                      </a:r>
                      <a:r>
                        <a:rPr lang="en-GB" sz="3200" baseline="0" dirty="0" smtClean="0">
                          <a:latin typeface="Segoe UI Light" panose="020B0502040204020203" pitchFamily="34" charset="0"/>
                          <a:cs typeface="Segoe UI Light" panose="020B0502040204020203" pitchFamily="34" charset="0"/>
                        </a:rPr>
                        <a:t> </a:t>
                      </a:r>
                      <a:r>
                        <a:rPr lang="en-GB" sz="3200" dirty="0" smtClean="0">
                          <a:latin typeface="Segoe UI Light" panose="020B0502040204020203" pitchFamily="34" charset="0"/>
                          <a:cs typeface="Segoe UI Light" panose="020B0502040204020203" pitchFamily="34" charset="0"/>
                        </a:rPr>
                        <a:t>Data</a:t>
                      </a:r>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2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½</a:t>
                      </a:r>
                      <a:endParaRPr lang="en-GB" sz="3200" dirty="0" smtClean="0">
                        <a:solidFill>
                          <a:srgbClr val="FF0000"/>
                        </a:solidFill>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2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½ </a:t>
                      </a:r>
                      <a:endParaRPr lang="en-GB" sz="3200" dirty="0" smtClean="0">
                        <a:solidFill>
                          <a:srgbClr val="FF0000"/>
                        </a:solidFill>
                        <a:latin typeface="Segoe UI Light" panose="020B0502040204020203" pitchFamily="34" charset="0"/>
                        <a:cs typeface="Segoe UI Light" panose="020B0502040204020203" pitchFamily="34" charset="0"/>
                      </a:endParaRPr>
                    </a:p>
                  </a:txBody>
                  <a:tcPr/>
                </a:tc>
                <a:tc>
                  <a:txBody>
                    <a:bodyPr/>
                    <a:lstStyle/>
                    <a:p>
                      <a:endParaRPr lang="en-GB" sz="3200" dirty="0">
                        <a:latin typeface="Segoe UI Light" panose="020B0502040204020203" pitchFamily="34" charset="0"/>
                        <a:cs typeface="Segoe UI Light" panose="020B0502040204020203" pitchFamily="34" charset="0"/>
                      </a:endParaRPr>
                    </a:p>
                  </a:txBody>
                  <a:tcPr/>
                </a:tc>
              </a:tr>
              <a:tr h="370840">
                <a:tc>
                  <a:txBody>
                    <a:bodyPr/>
                    <a:lstStyle/>
                    <a:p>
                      <a:r>
                        <a:rPr lang="en-GB" sz="3200" dirty="0" smtClean="0">
                          <a:latin typeface="Segoe UI Light" panose="020B0502040204020203" pitchFamily="34" charset="0"/>
                          <a:cs typeface="Segoe UI Light" panose="020B0502040204020203" pitchFamily="34" charset="0"/>
                        </a:rPr>
                        <a:t>Cloud Data</a:t>
                      </a:r>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2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a:t>
                      </a:r>
                      <a:endParaRPr lang="en-GB" sz="3200" dirty="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endParaRPr lang="en-GB" sz="3200" dirty="0" smtClean="0">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2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a:t>
                      </a:r>
                      <a:endParaRPr lang="en-GB" sz="3200" dirty="0" smtClean="0">
                        <a:solidFill>
                          <a:srgbClr val="FF0000"/>
                        </a:solidFill>
                        <a:latin typeface="Segoe UI Light" panose="020B0502040204020203" pitchFamily="34" charset="0"/>
                        <a:cs typeface="Segoe UI Light" panose="020B0502040204020203" pitchFamily="34" charset="0"/>
                      </a:endParaRPr>
                    </a:p>
                  </a:txBody>
                  <a:tcPr/>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endParaRPr lang="en-GB" sz="3200" dirty="0" smtClean="0">
                        <a:latin typeface="Segoe UI Light" panose="020B0502040204020203" pitchFamily="34" charset="0"/>
                        <a:cs typeface="Segoe UI Light" panose="020B0502040204020203" pitchFamily="34" charset="0"/>
                      </a:endParaRPr>
                    </a:p>
                  </a:txBody>
                  <a:tcPr/>
                </a:tc>
              </a:tr>
            </a:tbl>
          </a:graphicData>
        </a:graphic>
      </p:graphicFrame>
      <p:pic>
        <p:nvPicPr>
          <p:cNvPr id="5" name="Picture 4"/>
          <p:cNvPicPr>
            <a:picLocks noChangeAspect="1"/>
          </p:cNvPicPr>
          <p:nvPr/>
        </p:nvPicPr>
        <p:blipFill>
          <a:blip r:embed="rId2"/>
          <a:stretch>
            <a:fillRect/>
          </a:stretch>
        </p:blipFill>
        <p:spPr>
          <a:xfrm>
            <a:off x="6382636" y="1207993"/>
            <a:ext cx="579063" cy="593911"/>
          </a:xfrm>
          <a:prstGeom prst="rect">
            <a:avLst/>
          </a:prstGeom>
        </p:spPr>
      </p:pic>
      <p:sp>
        <p:nvSpPr>
          <p:cNvPr id="6" name="Title 5"/>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2012</a:t>
            </a:r>
            <a:endParaRPr lang="en-GB" dirty="0">
              <a:latin typeface="Segoe UI Light" panose="020B0502040204020203" pitchFamily="34" charset="0"/>
              <a:cs typeface="Segoe UI Light" panose="020B0502040204020203" pitchFamily="34" charset="0"/>
            </a:endParaRPr>
          </a:p>
        </p:txBody>
      </p:sp>
      <p:pic>
        <p:nvPicPr>
          <p:cNvPr id="14" name="Picture 13"/>
          <p:cNvPicPr>
            <a:picLocks noChangeAspect="1"/>
          </p:cNvPicPr>
          <p:nvPr/>
        </p:nvPicPr>
        <p:blipFill>
          <a:blip r:embed="rId2"/>
          <a:stretch>
            <a:fillRect/>
          </a:stretch>
        </p:blipFill>
        <p:spPr>
          <a:xfrm>
            <a:off x="9681647" y="1207992"/>
            <a:ext cx="579063" cy="593911"/>
          </a:xfrm>
          <a:prstGeom prst="rect">
            <a:avLst/>
          </a:prstGeom>
        </p:spPr>
      </p:pic>
      <p:pic>
        <p:nvPicPr>
          <p:cNvPr id="15" name="Picture 14"/>
          <p:cNvPicPr>
            <a:picLocks noChangeAspect="1"/>
          </p:cNvPicPr>
          <p:nvPr/>
        </p:nvPicPr>
        <p:blipFill>
          <a:blip r:embed="rId2"/>
          <a:stretch>
            <a:fillRect/>
          </a:stretch>
        </p:blipFill>
        <p:spPr>
          <a:xfrm>
            <a:off x="9681646" y="1801903"/>
            <a:ext cx="579063" cy="593911"/>
          </a:xfrm>
          <a:prstGeom prst="rect">
            <a:avLst/>
          </a:prstGeom>
        </p:spPr>
      </p:pic>
    </p:spTree>
    <p:extLst>
      <p:ext uri="{BB962C8B-B14F-4D97-AF65-F5344CB8AC3E}">
        <p14:creationId xmlns:p14="http://schemas.microsoft.com/office/powerpoint/2010/main" val="248726898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32680</TotalTime>
  <Words>222</Words>
  <Application>Microsoft Office PowerPoint</Application>
  <PresentationFormat>Widescreen</PresentationFormat>
  <Paragraphs>84</Paragraphs>
  <Slides>21</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21</vt:i4>
      </vt:variant>
    </vt:vector>
  </HeadingPairs>
  <TitlesOfParts>
    <vt:vector size="33" baseType="lpstr">
      <vt:lpstr>Consolas</vt:lpstr>
      <vt:lpstr>Segoe UI Light</vt:lpstr>
      <vt:lpstr>Segoe UI</vt:lpstr>
      <vt:lpstr>Wingdings</vt:lpstr>
      <vt:lpstr>Segoe Light</vt:lpstr>
      <vt:lpstr>Arial</vt:lpstr>
      <vt:lpstr>Candara</vt:lpstr>
      <vt:lpstr>FSharp-teched-europe-2010-v2</vt:lpstr>
      <vt:lpstr>White with Consolas font for code slides</vt:lpstr>
      <vt:lpstr>Metro Template-Template Blue</vt:lpstr>
      <vt:lpstr>New corp-style Presentation</vt:lpstr>
      <vt:lpstr>1_New corp-style Presentation</vt:lpstr>
      <vt:lpstr>PowerPoint Presentation</vt:lpstr>
      <vt:lpstr>observation #0  Growing Azure is critical to our future </vt:lpstr>
      <vt:lpstr>observation #1  Being great leaders in cloud programming is a part of this</vt:lpstr>
      <vt:lpstr>problem #1  It takes a lot to be a great cloud language  functional, web, async, actors, big data, analytics, time series, data frames, HDFS, GPGPU, data integration, …  </vt:lpstr>
      <vt:lpstr>problem #2  Making great cloud programming tech is hard, expensive and risky  Microsoft history is littered with expensive failures (WCF!) and ignored successes (Rx!)  </vt:lpstr>
      <vt:lpstr>problem #3   Openness wins in cloud programming tech  better, more viral, darwinian, sustainable, multi-contributor</vt:lpstr>
      <vt:lpstr>approach:  Assess and embrace F# open, community-developed cloud tech for Azure  </vt:lpstr>
      <vt:lpstr>2012</vt:lpstr>
      <vt:lpstr>2012</vt:lpstr>
      <vt:lpstr>2015, by embracing open community</vt:lpstr>
      <vt:lpstr>100% open source, community driven</vt:lpstr>
      <vt:lpstr>100% open source, community driven</vt:lpstr>
      <vt:lpstr>PowerPoint Presentation</vt:lpstr>
      <vt:lpstr>PowerPoint Presentation</vt:lpstr>
      <vt:lpstr>100% open source, community driven</vt:lpstr>
      <vt:lpstr>async { … }</vt:lpstr>
      <vt:lpstr>cloud { … }</vt:lpstr>
      <vt:lpstr>PowerPoint Presentation</vt:lpstr>
      <vt:lpstr>PowerPoint Presentation</vt:lpstr>
      <vt:lpstr>Summary &amp; Future</vt:lpstr>
      <vt:lpstr>Questions?</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571</cp:revision>
  <cp:lastPrinted>2010-05-11T05:02:34Z</cp:lastPrinted>
  <dcterms:created xsi:type="dcterms:W3CDTF">2010-11-09T11:20:14Z</dcterms:created>
  <dcterms:modified xsi:type="dcterms:W3CDTF">2015-08-05T17:42:03Z</dcterms:modified>
  <cp:category>TechEd Europe 2010</cp:category>
</cp:coreProperties>
</file>